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5"/>
  </p:sldMasterIdLst>
  <p:notesMasterIdLst>
    <p:notesMasterId r:id="rId32"/>
  </p:notesMasterIdLst>
  <p:handoutMasterIdLst>
    <p:handoutMasterId r:id="rId33"/>
  </p:handoutMasterIdLst>
  <p:sldIdLst>
    <p:sldId id="256" r:id="rId6"/>
    <p:sldId id="258" r:id="rId7"/>
    <p:sldId id="321" r:id="rId8"/>
    <p:sldId id="705" r:id="rId9"/>
    <p:sldId id="700" r:id="rId10"/>
    <p:sldId id="372" r:id="rId11"/>
    <p:sldId id="684" r:id="rId12"/>
    <p:sldId id="688" r:id="rId13"/>
    <p:sldId id="696" r:id="rId14"/>
    <p:sldId id="698" r:id="rId15"/>
    <p:sldId id="259" r:id="rId16"/>
    <p:sldId id="691" r:id="rId17"/>
    <p:sldId id="263" r:id="rId18"/>
    <p:sldId id="697" r:id="rId19"/>
    <p:sldId id="685" r:id="rId20"/>
    <p:sldId id="693" r:id="rId21"/>
    <p:sldId id="692" r:id="rId22"/>
    <p:sldId id="689" r:id="rId23"/>
    <p:sldId id="316" r:id="rId24"/>
    <p:sldId id="324" r:id="rId25"/>
    <p:sldId id="706" r:id="rId26"/>
    <p:sldId id="690" r:id="rId27"/>
    <p:sldId id="384" r:id="rId28"/>
    <p:sldId id="382" r:id="rId29"/>
    <p:sldId id="260" r:id="rId30"/>
    <p:sldId id="707" r:id="rId31"/>
  </p:sldIdLst>
  <p:sldSz cx="12192000" cy="6858000"/>
  <p:notesSz cx="7315200" cy="96012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aura Franceski" initials="LF" lastIdx="8" clrIdx="6">
    <p:extLst>
      <p:ext uri="{19B8F6BF-5375-455C-9EA6-DF929625EA0E}">
        <p15:presenceInfo xmlns:p15="http://schemas.microsoft.com/office/powerpoint/2012/main" userId="S::lfranceski@bhsonline.com::04f55ef8-0908-42eb-ada4-362f56bdbde0" providerId="AD"/>
      </p:ext>
    </p:extLst>
  </p:cmAuthor>
  <p:cmAuthor id="1" name="Beth Thierer" initials="BT" lastIdx="21" clrIdx="0">
    <p:extLst>
      <p:ext uri="{19B8F6BF-5375-455C-9EA6-DF929625EA0E}">
        <p15:presenceInfo xmlns:p15="http://schemas.microsoft.com/office/powerpoint/2012/main" userId="S::bthierer@bhsonline.com::f0f32047-839b-4b25-bb50-11d253e3e33e" providerId="AD"/>
      </p:ext>
    </p:extLst>
  </p:cmAuthor>
  <p:cmAuthor id="2" name="Nick Koscielniak" initials="NK" lastIdx="43" clrIdx="1">
    <p:extLst>
      <p:ext uri="{19B8F6BF-5375-455C-9EA6-DF929625EA0E}">
        <p15:presenceInfo xmlns:p15="http://schemas.microsoft.com/office/powerpoint/2012/main" userId="S::NKoscielniak@bhsonline.com::d7faed11-922b-4979-ad3f-73e00a5e6900" providerId="AD"/>
      </p:ext>
    </p:extLst>
  </p:cmAuthor>
  <p:cmAuthor id="3" name="Dana Siverd" initials="DS" lastIdx="10" clrIdx="2">
    <p:extLst>
      <p:ext uri="{19B8F6BF-5375-455C-9EA6-DF929625EA0E}">
        <p15:presenceInfo xmlns:p15="http://schemas.microsoft.com/office/powerpoint/2012/main" userId="S::dsiverd@bhsonline.com::8f5342b9-ecae-403f-8bd3-c867e13c4278" providerId="AD"/>
      </p:ext>
    </p:extLst>
  </p:cmAuthor>
  <p:cmAuthor id="4" name="Chuck Aukamp" initials="CA" lastIdx="1" clrIdx="3">
    <p:extLst>
      <p:ext uri="{19B8F6BF-5375-455C-9EA6-DF929625EA0E}">
        <p15:presenceInfo xmlns:p15="http://schemas.microsoft.com/office/powerpoint/2012/main" userId="S::caukamp@bhsonline.com::06f278e9-9a2b-4332-94df-4733e679b586" providerId="AD"/>
      </p:ext>
    </p:extLst>
  </p:cmAuthor>
  <p:cmAuthor id="5" name="Karen Franklin" initials="KF" lastIdx="4" clrIdx="4">
    <p:extLst>
      <p:ext uri="{19B8F6BF-5375-455C-9EA6-DF929625EA0E}">
        <p15:presenceInfo xmlns:p15="http://schemas.microsoft.com/office/powerpoint/2012/main" userId="S::kfranklin@bhsonline.com::0f227fa0-7241-4c08-bd01-1b335bd06692" providerId="AD"/>
      </p:ext>
    </p:extLst>
  </p:cmAuthor>
  <p:cmAuthor id="6" name="Mercedes Saei" initials="MS" lastIdx="9" clrIdx="5">
    <p:extLst>
      <p:ext uri="{19B8F6BF-5375-455C-9EA6-DF929625EA0E}">
        <p15:presenceInfo xmlns:p15="http://schemas.microsoft.com/office/powerpoint/2012/main" userId="S::msaei@bhsonline.com::d037ee66-5f44-44a1-83fe-70dba50c59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CAE"/>
    <a:srgbClr val="00394F"/>
    <a:srgbClr val="C4004A"/>
    <a:srgbClr val="F0AB00"/>
    <a:srgbClr val="F09A00"/>
    <a:srgbClr val="004153"/>
    <a:srgbClr val="61879B"/>
    <a:srgbClr val="E6E6E6"/>
    <a:srgbClr val="0A2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08272-4667-46DD-B14F-D32C5CCE3ED8}" v="116" dt="2023-03-27T19:25:32.619"/>
    <p1510:client id="{EA0F0E16-C42A-4F68-8DA5-EBE4C334A36D}" v="58" dt="2023-03-27T19:29:01.373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768"/>
      </p:cViewPr>
      <p:guideLst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9A2D83C-CD2E-4625-BBD8-3D6A2665737F}" type="datetimeFigureOut">
              <a:rPr lang="en-US" smtClean="0">
                <a:latin typeface="Franklin Gothic Book" panose="020B0503020102020204" pitchFamily="34" charset="0"/>
              </a:rPr>
              <a:t>3/30/2023</a:t>
            </a:fld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482DAFD-30C9-486F-8CB0-08E404151D72}" type="slidenum">
              <a:rPr lang="en-US" smtClean="0">
                <a:latin typeface="Franklin Gothic Book" panose="020B0503020102020204" pitchFamily="34" charset="0"/>
              </a:rPr>
              <a:t>‹#›</a:t>
            </a:fld>
            <a:endParaRPr lang="en-US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9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Franklin Gothic Book" panose="020B0503020102020204" pitchFamily="34" charset="0"/>
              </a:defRPr>
            </a:lvl1pPr>
          </a:lstStyle>
          <a:p>
            <a:fld id="{F0125355-9928-4CE5-A0A1-D526E0D4EA78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Franklin Gothic Book" panose="020B0503020102020204" pitchFamily="34" charset="0"/>
              </a:defRPr>
            </a:lvl1pPr>
          </a:lstStyle>
          <a:p>
            <a:fld id="{103169E5-B228-4CDC-B077-231249C8E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1800" b="0" i="0">
              <a:solidFill>
                <a:srgbClr val="000000"/>
              </a:solidFill>
              <a:effectLst/>
              <a:latin typeface="Ideal Sans Book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Ideal Sans Book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Ideal Sans Book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3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119AA-0F39-4309-9EBB-8539C29A2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119AA-0F39-4309-9EBB-8539C29A2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27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65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  <a:p>
            <a:endParaRPr lang="en-US" b="1" i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119AA-0F39-4309-9EBB-8539C29A2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68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  <a:p>
            <a:endParaRPr lang="en-US" b="0"/>
          </a:p>
          <a:p>
            <a:endParaRPr lang="en-US" b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119AA-0F39-4309-9EBB-8539C29A2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63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Franklin Gothic Book"/>
              </a:rPr>
              <a:t>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84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38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Franklin Gothic Book"/>
              </a:rPr>
              <a:t>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41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2800" b="0" i="0">
              <a:solidFill>
                <a:srgbClr val="000000"/>
              </a:solidFill>
              <a:effectLst/>
              <a:latin typeface="Ideal Sans Book" pitchFamily="50" charset="0"/>
            </a:endParaRPr>
          </a:p>
          <a:p>
            <a:pPr algn="l" rtl="0">
              <a:spcAft>
                <a:spcPts val="1000"/>
              </a:spcAft>
              <a:buFontTx/>
              <a:buNone/>
            </a:pPr>
            <a:endParaRPr lang="en-US" sz="1800" b="0" i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9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80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endParaRPr lang="en-US"/>
          </a:p>
          <a:p>
            <a:r>
              <a:rPr lang="en-US">
                <a:latin typeface="Franklin Gothic Book"/>
              </a:rPr>
              <a:t>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43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1800" b="1">
              <a:latin typeface="Ideal Sans Book"/>
            </a:endParaRPr>
          </a:p>
          <a:p>
            <a:pPr algn="l"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8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169E5-B228-4CDC-B077-231249C8E26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74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Ideal Sans 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57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3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7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1200" b="0" i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algn="l" rtl="0" fontAlgn="base"/>
            <a:r>
              <a:rPr lang="en-US" sz="1200" b="0" i="0">
                <a:solidFill>
                  <a:srgbClr val="444444"/>
                </a:solidFill>
                <a:effectLst/>
                <a:latin typeface="Franklin Gothic Book"/>
              </a:rPr>
              <a:t>​</a:t>
            </a:r>
            <a:endParaRPr lang="en-US" b="0" i="0">
              <a:solidFill>
                <a:srgbClr val="444444"/>
              </a:solidFill>
              <a:effectLst/>
              <a:latin typeface="Franklin Gothic Book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8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1" i="0">
              <a:solidFill>
                <a:srgbClr val="000000"/>
              </a:solidFill>
              <a:effectLst/>
              <a:latin typeface="Ideal Sans Book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00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latin typeface="Franklin Gothic Book"/>
              </a:rPr>
              <a:t>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32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119AA-0F39-4309-9EBB-8539C29A2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169E5-B228-4CDC-B077-231249C8E2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25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/>
          </a:p>
          <a:p>
            <a:pPr>
              <a:spcAft>
                <a:spcPts val="1200"/>
              </a:spcAft>
            </a:pPr>
            <a:endParaRPr lang="en-US">
              <a:solidFill>
                <a:srgbClr val="5E9CAE"/>
              </a:solidFill>
            </a:endParaRP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5E9CAE"/>
                </a:solidFill>
                <a:latin typeface="Franklin Gothic Book"/>
                <a:cs typeface="Ideal Sans Light" pitchFamily="50" charset="0"/>
              </a:rPr>
              <a:t> </a:t>
            </a:r>
            <a:endParaRPr lang="en-US" sz="1200">
              <a:solidFill>
                <a:srgbClr val="5E9CAE"/>
              </a:solidFill>
              <a:cs typeface="Ideal Sans Light" pitchFamily="50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119AA-0F39-4309-9EBB-8539C29A2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6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act_employee_ea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671368" y="2198764"/>
            <a:ext cx="10849264" cy="2460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4000" b="0" baseline="0">
                <a:solidFill>
                  <a:schemeClr val="tx1"/>
                </a:solidFill>
                <a:latin typeface="+mn-lt"/>
              </a:rPr>
              <a:t>Talk to BHS: </a:t>
            </a:r>
            <a:r>
              <a:rPr lang="en-US" sz="4000" b="0" baseline="0">
                <a:solidFill>
                  <a:schemeClr val="accent4"/>
                </a:solidFill>
                <a:latin typeface="Franklin Gothic Medium" panose="020B0603020102020204" pitchFamily="34" charset="0"/>
              </a:rPr>
              <a:t>800-327-2251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000" b="0" i="1" baseline="0">
                <a:solidFill>
                  <a:srgbClr val="5E9CAE"/>
                </a:solidFill>
                <a:latin typeface="+mn-lt"/>
              </a:rPr>
              <a:t>Available 24 hours a day, 7 days a week  </a:t>
            </a:r>
            <a:r>
              <a:rPr lang="en-US" sz="2000" b="0" kern="1200" baseline="0">
                <a:solidFill>
                  <a:srgbClr val="5E9CAE"/>
                </a:solidFill>
                <a:latin typeface="+mn-lt"/>
                <a:ea typeface="+mj-ea"/>
                <a:cs typeface="+mj-cs"/>
              </a:rPr>
              <a:t>|  </a:t>
            </a:r>
            <a:r>
              <a:rPr lang="en-US" sz="2000" b="0" i="1" baseline="0">
                <a:solidFill>
                  <a:srgbClr val="5E9CAE"/>
                </a:solidFill>
                <a:latin typeface="+mn-lt"/>
              </a:rPr>
              <a:t>Language Line / TTY Accessible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US" sz="2000" b="0" i="1" baseline="0">
              <a:solidFill>
                <a:schemeClr val="tx1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0">
                <a:solidFill>
                  <a:schemeClr val="tx1"/>
                </a:solidFill>
                <a:latin typeface="+mn-lt"/>
              </a:rPr>
              <a:t>Online: </a:t>
            </a:r>
            <a:r>
              <a:rPr lang="en-US" sz="2400" b="0">
                <a:solidFill>
                  <a:schemeClr val="accent4"/>
                </a:solidFill>
                <a:latin typeface="Franklin Gothic Medium" panose="020B0603020102020204" pitchFamily="34" charset="0"/>
              </a:rPr>
              <a:t>portal.BHSonline.com</a:t>
            </a:r>
            <a:r>
              <a:rPr lang="en-US" sz="2400" b="0" baseline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400" b="0" baseline="0">
                <a:solidFill>
                  <a:schemeClr val="tx1"/>
                </a:solidFill>
                <a:latin typeface="+mn-lt"/>
              </a:rPr>
              <a:t>| </a:t>
            </a:r>
            <a:r>
              <a:rPr lang="en-US" sz="2400" b="0">
                <a:solidFill>
                  <a:schemeClr val="tx1"/>
                </a:solidFill>
                <a:latin typeface="+mn-lt"/>
              </a:rPr>
              <a:t>ID: </a:t>
            </a:r>
            <a:r>
              <a:rPr lang="en-US" sz="2400" b="0">
                <a:solidFill>
                  <a:schemeClr val="accent4"/>
                </a:solidFill>
                <a:latin typeface="Franklin Gothic Medium" panose="020B0603020102020204" pitchFamily="34" charset="0"/>
              </a:rPr>
              <a:t>WESLEYAN</a:t>
            </a:r>
            <a:endParaRPr lang="en-US" sz="2400" b="0" baseline="0">
              <a:solidFill>
                <a:schemeClr val="accent4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437521" y="5378763"/>
            <a:ext cx="3316958" cy="673804"/>
            <a:chOff x="3187761" y="5420734"/>
            <a:chExt cx="3316958" cy="6421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761" y="5422831"/>
              <a:ext cx="640080" cy="6400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4639" y="5420734"/>
              <a:ext cx="640080" cy="6400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200" y="5422831"/>
              <a:ext cx="640080" cy="64008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  <a:cs typeface="+mn-cs"/>
              </a:rPr>
              <a:t>Contact BHS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33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ellness Po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69" y="1137819"/>
            <a:ext cx="7027461" cy="50292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04330" y="4040790"/>
            <a:ext cx="145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Locators</a:t>
            </a:r>
            <a:b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</a:br>
            <a:r>
              <a:rPr lang="en-US" sz="1400" b="0" baseline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(if available)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126112" y="2674107"/>
            <a:ext cx="167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Training Center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BE2D73-E16A-CC41-9257-AFA79C7D7067}"/>
              </a:ext>
            </a:extLst>
          </p:cNvPr>
          <p:cNvSpPr txBox="1"/>
          <p:nvPr userDrawn="1"/>
        </p:nvSpPr>
        <p:spPr>
          <a:xfrm>
            <a:off x="590531" y="2828065"/>
            <a:ext cx="167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Café Series Webinars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611983" y="1969148"/>
            <a:ext cx="164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Program Info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</a:rPr>
              <a:t>Navigating the </a:t>
            </a:r>
            <a:r>
              <a:rPr lang="en-US" sz="3200" b="0" baseline="0" err="1">
                <a:solidFill>
                  <a:schemeClr val="tx1"/>
                </a:solidFill>
                <a:latin typeface="+mj-lt"/>
              </a:rPr>
              <a:t>MyBHS</a:t>
            </a:r>
            <a:r>
              <a:rPr lang="en-US" sz="3200" b="0" baseline="0">
                <a:solidFill>
                  <a:schemeClr val="tx1"/>
                </a:solidFill>
                <a:latin typeface="+mj-lt"/>
              </a:rPr>
              <a:t> Portal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3813D4-9C20-278E-21A5-04A96E99E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35" t="7625" r="-27584" b="13827"/>
          <a:stretch/>
        </p:blipFill>
        <p:spPr>
          <a:xfrm>
            <a:off x="2960410" y="1458223"/>
            <a:ext cx="6247784" cy="3300425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9ADAD9-6C63-82F9-0D4F-C625EFF5485A}"/>
              </a:ext>
            </a:extLst>
          </p:cNvPr>
          <p:cNvSpPr txBox="1"/>
          <p:nvPr userDrawn="1"/>
        </p:nvSpPr>
        <p:spPr>
          <a:xfrm>
            <a:off x="10126112" y="3312060"/>
            <a:ext cx="167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The Resilience Journey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DF86E-B655-12EE-935E-1AE3355AC213}"/>
              </a:ext>
            </a:extLst>
          </p:cNvPr>
          <p:cNvSpPr txBox="1"/>
          <p:nvPr userDrawn="1"/>
        </p:nvSpPr>
        <p:spPr>
          <a:xfrm>
            <a:off x="10126112" y="1823502"/>
            <a:ext cx="167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Assessments</a:t>
            </a:r>
          </a:p>
        </p:txBody>
      </p:sp>
      <p:cxnSp>
        <p:nvCxnSpPr>
          <p:cNvPr id="34" name="Straight Connector 33"/>
          <p:cNvCxnSpPr>
            <a:cxnSpLocks/>
          </p:cNvCxnSpPr>
          <p:nvPr userDrawn="1"/>
        </p:nvCxnSpPr>
        <p:spPr>
          <a:xfrm>
            <a:off x="2271476" y="2153814"/>
            <a:ext cx="2151668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 userDrawn="1"/>
        </p:nvCxnSpPr>
        <p:spPr>
          <a:xfrm>
            <a:off x="2271476" y="4333178"/>
            <a:ext cx="2141035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3B70ED-80C8-BEBD-6F0D-49E682EA43D1}"/>
              </a:ext>
            </a:extLst>
          </p:cNvPr>
          <p:cNvCxnSpPr>
            <a:cxnSpLocks/>
          </p:cNvCxnSpPr>
          <p:nvPr userDrawn="1"/>
        </p:nvCxnSpPr>
        <p:spPr>
          <a:xfrm>
            <a:off x="2271476" y="3238024"/>
            <a:ext cx="2141035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 userDrawn="1"/>
        </p:nvCxnSpPr>
        <p:spPr>
          <a:xfrm flipH="1">
            <a:off x="6658252" y="2858773"/>
            <a:ext cx="3446594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910362-4F8C-2436-7B6E-335A10405CA4}"/>
              </a:ext>
            </a:extLst>
          </p:cNvPr>
          <p:cNvCxnSpPr>
            <a:cxnSpLocks/>
          </p:cNvCxnSpPr>
          <p:nvPr userDrawn="1"/>
        </p:nvCxnSpPr>
        <p:spPr>
          <a:xfrm flipH="1">
            <a:off x="7878726" y="3635226"/>
            <a:ext cx="2226120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ECCA96-1192-6285-B8BB-F324F3557581}"/>
              </a:ext>
            </a:extLst>
          </p:cNvPr>
          <p:cNvCxnSpPr>
            <a:cxnSpLocks/>
          </p:cNvCxnSpPr>
          <p:nvPr userDrawn="1"/>
        </p:nvCxnSpPr>
        <p:spPr>
          <a:xfrm flipH="1">
            <a:off x="7878726" y="2008168"/>
            <a:ext cx="2226120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4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ellness Po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69" y="1137819"/>
            <a:ext cx="7027461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" b="6139"/>
          <a:stretch/>
        </p:blipFill>
        <p:spPr>
          <a:xfrm>
            <a:off x="2875691" y="1389216"/>
            <a:ext cx="6439281" cy="339543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14646" y="3873190"/>
            <a:ext cx="145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Resources by Topic</a:t>
            </a:r>
            <a:endParaRPr lang="en-US" sz="1400" b="0" baseline="0">
              <a:solidFill>
                <a:schemeClr val="accent5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126112" y="4534814"/>
            <a:ext cx="1878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Live Chat</a:t>
            </a:r>
          </a:p>
          <a:p>
            <a:r>
              <a:rPr lang="en-US" sz="12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(Available Monday – Friday from 8:30 a.m. – 5:30 p.m. ET)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BE2D73-E16A-CC41-9257-AFA79C7D7067}"/>
              </a:ext>
            </a:extLst>
          </p:cNvPr>
          <p:cNvSpPr txBox="1"/>
          <p:nvPr userDrawn="1"/>
        </p:nvSpPr>
        <p:spPr>
          <a:xfrm>
            <a:off x="10126112" y="3398286"/>
            <a:ext cx="167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Newsletter Signup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A02206-DA7D-9A45-8A0E-F8857170831B}"/>
              </a:ext>
            </a:extLst>
          </p:cNvPr>
          <p:cNvCxnSpPr>
            <a:cxnSpLocks/>
          </p:cNvCxnSpPr>
          <p:nvPr userDrawn="1"/>
        </p:nvCxnSpPr>
        <p:spPr>
          <a:xfrm flipH="1">
            <a:off x="8129619" y="3604437"/>
            <a:ext cx="1996493" cy="818707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stCxn id="43" idx="3"/>
          </p:cNvCxnSpPr>
          <p:nvPr userDrawn="1"/>
        </p:nvCxnSpPr>
        <p:spPr>
          <a:xfrm>
            <a:off x="2271476" y="2292314"/>
            <a:ext cx="1066528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 userDrawn="1"/>
        </p:nvSpPr>
        <p:spPr>
          <a:xfrm>
            <a:off x="622299" y="1969148"/>
            <a:ext cx="1649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Learning Center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</a:rPr>
              <a:t>Navigating the </a:t>
            </a:r>
            <a:r>
              <a:rPr lang="en-US" sz="3200" b="0" baseline="0" err="1">
                <a:solidFill>
                  <a:schemeClr val="tx1"/>
                </a:solidFill>
                <a:latin typeface="+mj-lt"/>
              </a:rPr>
              <a:t>MyBHS</a:t>
            </a:r>
            <a:r>
              <a:rPr lang="en-US" sz="3200" b="0" baseline="0">
                <a:solidFill>
                  <a:schemeClr val="tx1"/>
                </a:solidFill>
                <a:latin typeface="+mj-lt"/>
              </a:rPr>
              <a:t> Portal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BFFD7B-541C-6E31-3645-6929F9AA7205}"/>
              </a:ext>
            </a:extLst>
          </p:cNvPr>
          <p:cNvCxnSpPr>
            <a:cxnSpLocks/>
          </p:cNvCxnSpPr>
          <p:nvPr userDrawn="1"/>
        </p:nvCxnSpPr>
        <p:spPr>
          <a:xfrm>
            <a:off x="2271476" y="4193272"/>
            <a:ext cx="604215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B86266C-1046-F156-4F3E-6B5D4BF88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17" t="7887"/>
          <a:stretch/>
        </p:blipFill>
        <p:spPr>
          <a:xfrm>
            <a:off x="7950372" y="4624004"/>
            <a:ext cx="1364600" cy="237610"/>
          </a:xfrm>
          <a:prstGeom prst="rect">
            <a:avLst/>
          </a:prstGeom>
        </p:spPr>
      </p:pic>
      <p:cxnSp>
        <p:nvCxnSpPr>
          <p:cNvPr id="33" name="Straight Connector 32"/>
          <p:cNvCxnSpPr>
            <a:cxnSpLocks/>
          </p:cNvCxnSpPr>
          <p:nvPr userDrawn="1"/>
        </p:nvCxnSpPr>
        <p:spPr>
          <a:xfrm flipH="1" flipV="1">
            <a:off x="9314972" y="4742118"/>
            <a:ext cx="811140" cy="1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ellness Po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69" y="1193201"/>
            <a:ext cx="7027461" cy="50292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</a:rPr>
              <a:t>Building Resilience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B139F-8C48-42C6-BBB9-D1472F1B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3878" y="1500122"/>
            <a:ext cx="590424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st_availability_confidenti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+mj-lt"/>
              </a:rPr>
              <a:t>Program Cost,</a:t>
            </a:r>
            <a:r>
              <a:rPr lang="en-US" sz="3200" baseline="0">
                <a:solidFill>
                  <a:schemeClr val="tx1"/>
                </a:solidFill>
                <a:latin typeface="+mj-lt"/>
              </a:rPr>
              <a:t> Availability and Confidentiality</a:t>
            </a:r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448367" y="1156593"/>
            <a:ext cx="100109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0">
                <a:solidFill>
                  <a:schemeClr val="accent4"/>
                </a:solidFill>
                <a:latin typeface="+mn-lt"/>
              </a:rPr>
              <a:t>Program Cost </a:t>
            </a:r>
          </a:p>
          <a:p>
            <a:pPr marL="0" indent="0">
              <a:spcAft>
                <a:spcPts val="4200"/>
              </a:spcAft>
              <a:buNone/>
            </a:pPr>
            <a:r>
              <a:rPr lang="en-US" sz="2400" b="0">
                <a:solidFill>
                  <a:schemeClr val="accent5"/>
                </a:solidFill>
                <a:latin typeface="+mn-lt"/>
              </a:rPr>
              <a:t>EAP services are provided and paid for by the organization at no cost to you.</a:t>
            </a:r>
          </a:p>
          <a:p>
            <a:pPr marL="0" indent="0" algn="l" defTabSz="914400" rtl="0" eaLnBrk="1" latinLnBrk="0" hangingPunct="1">
              <a:spcAft>
                <a:spcPts val="600"/>
              </a:spcAft>
              <a:buNone/>
            </a:pPr>
            <a:r>
              <a:rPr lang="en-US" sz="2800" b="0" kern="120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Confidentiality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en-US" sz="2400" b="0">
                <a:solidFill>
                  <a:schemeClr val="accent5"/>
                </a:solidFill>
                <a:latin typeface="+mn-lt"/>
              </a:rPr>
              <a:t>BHS adheres to all federal and state privacy laws. Access to services is confidential and identities are secured and protected.</a:t>
            </a:r>
            <a:endParaRPr lang="en-US" sz="2400" b="0">
              <a:solidFill>
                <a:schemeClr val="accent3"/>
              </a:solidFill>
              <a:latin typeface="+mn-lt"/>
            </a:endParaRPr>
          </a:p>
          <a:p>
            <a:pPr marL="0" indent="0" algn="l" defTabSz="914400" rtl="0" eaLnBrk="1" latinLnBrk="0" hangingPunct="1">
              <a:spcAft>
                <a:spcPts val="600"/>
              </a:spcAft>
              <a:buNone/>
            </a:pPr>
            <a:r>
              <a:rPr lang="en-US" sz="2800" b="0" kern="120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Availability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5"/>
                </a:solidFill>
                <a:latin typeface="+mn-lt"/>
              </a:rPr>
              <a:t>Services are available 24 hours a day, 7 days a week, 365 days a year.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71600" y="1292380"/>
            <a:ext cx="0" cy="762000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371600" y="2821632"/>
            <a:ext cx="0" cy="762000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371600" y="4379923"/>
            <a:ext cx="0" cy="762000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01" y="1304970"/>
            <a:ext cx="499331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14" y="2833664"/>
            <a:ext cx="430306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91" y="4386655"/>
            <a:ext cx="63795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776" userDrawn="1">
          <p15:clr>
            <a:srgbClr val="FBAE40"/>
          </p15:clr>
        </p15:guide>
        <p15:guide id="2" pos="1224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  <p15:guide id="6" pos="1104" userDrawn="1">
          <p15:clr>
            <a:srgbClr val="FBAE40"/>
          </p15:clr>
        </p15:guide>
        <p15:guide id="7" orient="horz" pos="2520" userDrawn="1">
          <p15:clr>
            <a:srgbClr val="FBAE40"/>
          </p15:clr>
        </p15:guide>
        <p15:guide id="8" orient="horz" pos="3456" userDrawn="1">
          <p15:clr>
            <a:srgbClr val="FBAE40"/>
          </p15:clr>
        </p15:guide>
        <p15:guide id="9" pos="39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chieve 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00" y="876300"/>
            <a:ext cx="2445867" cy="14630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22298" y="1512916"/>
            <a:ext cx="9509760" cy="44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i="0">
                <a:solidFill>
                  <a:schemeClr val="bg1"/>
                </a:solidFill>
                <a:latin typeface="Georgia" panose="02040502050405020303" pitchFamily="18" charset="0"/>
              </a:rPr>
              <a:t>Bettering lives so you can bring your best self to class.</a:t>
            </a:r>
            <a:endParaRPr lang="en-US" sz="4400" b="0" i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act_employee_ea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671368" y="2198764"/>
            <a:ext cx="10849264" cy="2460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4000" b="0" baseline="0">
                <a:solidFill>
                  <a:schemeClr val="tx1"/>
                </a:solidFill>
                <a:latin typeface="+mn-lt"/>
              </a:rPr>
              <a:t>Talk to BHS: </a:t>
            </a:r>
            <a:r>
              <a:rPr lang="en-US" sz="4000" b="0" baseline="0">
                <a:solidFill>
                  <a:schemeClr val="accent4"/>
                </a:solidFill>
                <a:latin typeface="Franklin Gothic Medium" panose="020B0603020102020204" pitchFamily="34" charset="0"/>
              </a:rPr>
              <a:t>800-327-2251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000" b="0" i="1" baseline="0">
                <a:solidFill>
                  <a:srgbClr val="5E9CAE"/>
                </a:solidFill>
                <a:latin typeface="+mn-lt"/>
              </a:rPr>
              <a:t>Available 24 hours a day, 7 days a week  </a:t>
            </a:r>
            <a:r>
              <a:rPr lang="en-US" sz="2000" b="0" kern="1200" baseline="0">
                <a:solidFill>
                  <a:srgbClr val="5E9CAE"/>
                </a:solidFill>
                <a:latin typeface="+mn-lt"/>
                <a:ea typeface="+mj-ea"/>
                <a:cs typeface="+mj-cs"/>
              </a:rPr>
              <a:t>|  </a:t>
            </a:r>
            <a:r>
              <a:rPr lang="en-US" sz="2000" b="0" i="1" baseline="0">
                <a:solidFill>
                  <a:srgbClr val="5E9CAE"/>
                </a:solidFill>
                <a:latin typeface="+mn-lt"/>
              </a:rPr>
              <a:t>Language Line / TTY Accessible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US" sz="2000" b="0" i="1" baseline="0">
              <a:solidFill>
                <a:schemeClr val="tx1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0">
                <a:solidFill>
                  <a:schemeClr val="tx1"/>
                </a:solidFill>
                <a:latin typeface="+mn-lt"/>
              </a:rPr>
              <a:t>Online: </a:t>
            </a:r>
            <a:r>
              <a:rPr lang="en-US" sz="2400" b="0" err="1">
                <a:solidFill>
                  <a:schemeClr val="accent4"/>
                </a:solidFill>
                <a:latin typeface="Franklin Gothic Medium" panose="020B0603020102020204" pitchFamily="34" charset="0"/>
              </a:rPr>
              <a:t>portal.BHSonline.com</a:t>
            </a:r>
            <a:r>
              <a:rPr lang="en-US" sz="2400" b="0" baseline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400" b="0" baseline="0">
                <a:solidFill>
                  <a:schemeClr val="tx1"/>
                </a:solidFill>
                <a:latin typeface="+mn-lt"/>
              </a:rPr>
              <a:t>| </a:t>
            </a:r>
            <a:r>
              <a:rPr lang="en-US" sz="2400" b="0">
                <a:solidFill>
                  <a:schemeClr val="tx1"/>
                </a:solidFill>
                <a:latin typeface="+mn-lt"/>
              </a:rPr>
              <a:t>ID: </a:t>
            </a:r>
            <a:r>
              <a:rPr lang="en-US" sz="2400" b="0">
                <a:solidFill>
                  <a:schemeClr val="accent4"/>
                </a:solidFill>
                <a:latin typeface="Franklin Gothic Medium" panose="020B0603020102020204" pitchFamily="34" charset="0"/>
              </a:rPr>
              <a:t>Refer</a:t>
            </a:r>
            <a:r>
              <a:rPr lang="en-US" sz="2400" b="0" baseline="0">
                <a:solidFill>
                  <a:schemeClr val="accent4"/>
                </a:solidFill>
                <a:latin typeface="Franklin Gothic Medium" panose="020B0603020102020204" pitchFamily="34" charset="0"/>
              </a:rPr>
              <a:t> to Summary of Services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437521" y="5378763"/>
            <a:ext cx="3316958" cy="673804"/>
            <a:chOff x="3187761" y="5420734"/>
            <a:chExt cx="3316958" cy="6421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761" y="5422831"/>
              <a:ext cx="640080" cy="6400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4639" y="5420734"/>
              <a:ext cx="640080" cy="6400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200" y="5422831"/>
              <a:ext cx="640080" cy="64008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  <a:cs typeface="+mn-cs"/>
              </a:rPr>
              <a:t>Contact BHS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33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act_employee_ea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671368" y="2198764"/>
            <a:ext cx="10849264" cy="2460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4000" b="0" baseline="0">
                <a:solidFill>
                  <a:schemeClr val="tx1"/>
                </a:solidFill>
                <a:latin typeface="+mn-lt"/>
              </a:rPr>
              <a:t>Talk to a Care Coordinator: </a:t>
            </a:r>
            <a:r>
              <a:rPr lang="en-US" sz="4000" b="0" baseline="0">
                <a:solidFill>
                  <a:schemeClr val="accent4"/>
                </a:solidFill>
                <a:latin typeface="Franklin Gothic Medium" panose="020B0603020102020204" pitchFamily="34" charset="0"/>
              </a:rPr>
              <a:t>800-327-2251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000" b="0" i="1" baseline="0">
                <a:solidFill>
                  <a:srgbClr val="5E9CAE"/>
                </a:solidFill>
                <a:latin typeface="+mn-lt"/>
              </a:rPr>
              <a:t>Available 24 hours a day, 7 days a week  </a:t>
            </a:r>
            <a:r>
              <a:rPr lang="en-US" sz="2000" b="0" kern="1200" baseline="0">
                <a:solidFill>
                  <a:srgbClr val="5E9CAE"/>
                </a:solidFill>
                <a:latin typeface="+mn-lt"/>
                <a:ea typeface="+mj-ea"/>
                <a:cs typeface="+mj-cs"/>
              </a:rPr>
              <a:t>|  </a:t>
            </a:r>
            <a:r>
              <a:rPr lang="en-US" sz="2000" b="0" i="1" baseline="0">
                <a:solidFill>
                  <a:srgbClr val="5E9CAE"/>
                </a:solidFill>
                <a:latin typeface="+mn-lt"/>
              </a:rPr>
              <a:t>Language Line / TTY Accessible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US" sz="2000" b="0" i="1" baseline="0">
              <a:solidFill>
                <a:schemeClr val="tx1"/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baseline="0">
                <a:solidFill>
                  <a:schemeClr val="tx1"/>
                </a:solidFill>
                <a:latin typeface="+mn-lt"/>
              </a:rPr>
              <a:t>Talk to a Performance Consultant: </a:t>
            </a:r>
            <a:r>
              <a:rPr lang="en-US" sz="4000" b="0" baseline="0">
                <a:solidFill>
                  <a:schemeClr val="accent4"/>
                </a:solidFill>
                <a:latin typeface="Franklin Gothic Medium" panose="020B0603020102020204" pitchFamily="34" charset="0"/>
              </a:rPr>
              <a:t>866-594-7292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US" sz="2000" b="0" i="1" baseline="0">
              <a:solidFill>
                <a:schemeClr val="tx1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0">
                <a:solidFill>
                  <a:schemeClr val="tx1"/>
                </a:solidFill>
                <a:latin typeface="+mn-lt"/>
              </a:rPr>
              <a:t>Online: </a:t>
            </a:r>
            <a:r>
              <a:rPr lang="en-US" sz="2400" b="0">
                <a:solidFill>
                  <a:schemeClr val="accent4"/>
                </a:solidFill>
                <a:latin typeface="Franklin Gothic Medium" panose="020B0603020102020204" pitchFamily="34" charset="0"/>
              </a:rPr>
              <a:t>portal.BHSonline.com</a:t>
            </a:r>
            <a:r>
              <a:rPr lang="en-US" sz="2400" b="0" baseline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400" b="0" baseline="0">
                <a:solidFill>
                  <a:schemeClr val="tx1"/>
                </a:solidFill>
                <a:latin typeface="+mn-lt"/>
              </a:rPr>
              <a:t>| </a:t>
            </a:r>
            <a:r>
              <a:rPr lang="en-US" sz="2400" b="0">
                <a:solidFill>
                  <a:schemeClr val="tx1"/>
                </a:solidFill>
                <a:latin typeface="+mn-lt"/>
              </a:rPr>
              <a:t>ID: </a:t>
            </a:r>
            <a:r>
              <a:rPr lang="en-US" sz="2400" b="0">
                <a:solidFill>
                  <a:schemeClr val="accent4"/>
                </a:solidFill>
                <a:latin typeface="Franklin Gothic Medium" panose="020B0603020102020204" pitchFamily="34" charset="0"/>
              </a:rPr>
              <a:t>WESLEYAN</a:t>
            </a:r>
            <a:endParaRPr lang="en-US" sz="2400" b="0" baseline="0">
              <a:solidFill>
                <a:schemeClr val="accent4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437521" y="5378763"/>
            <a:ext cx="3316958" cy="673804"/>
            <a:chOff x="3187761" y="5420734"/>
            <a:chExt cx="3316958" cy="6421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761" y="5422831"/>
              <a:ext cx="640080" cy="6400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4639" y="5420734"/>
              <a:ext cx="640080" cy="6400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200" y="5422831"/>
              <a:ext cx="640080" cy="64008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  <a:cs typeface="+mn-cs"/>
              </a:rPr>
              <a:t>Contact BHS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27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554F-A81D-4F66-93C3-E5FCC5C8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480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at is a performance consul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D4DD3-4884-44ED-889A-8AF21BCF7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550" y="354853"/>
            <a:ext cx="9144000" cy="54864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08999A-6AC8-4A12-8108-8DD3EF3874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143000"/>
            <a:ext cx="9144000" cy="4838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05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supervisor_eap_work-li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 b="1323"/>
          <a:stretch/>
        </p:blipFill>
        <p:spPr>
          <a:xfrm>
            <a:off x="1" y="0"/>
            <a:ext cx="12188952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622300" y="3593036"/>
            <a:ext cx="10972800" cy="605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0AB00"/>
                </a:solidFill>
                <a:latin typeface="Franklin Gothic Book" panose="020B0503020102020204" pitchFamily="34" charset="0"/>
              </a:rPr>
              <a:t>Faculty &amp; Staff Orientation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2300" y="1960841"/>
            <a:ext cx="10972800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endParaRPr lang="en-US" sz="44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400">
                <a:solidFill>
                  <a:schemeClr val="bg1"/>
                </a:solidFill>
                <a:latin typeface="Georgia" panose="02040502050405020303" pitchFamily="18" charset="0"/>
              </a:rPr>
              <a:t>Employee Assistance</a:t>
            </a:r>
            <a:r>
              <a:rPr lang="en-US" sz="4400" baseline="0">
                <a:solidFill>
                  <a:schemeClr val="bg1"/>
                </a:solidFill>
                <a:latin typeface="Georgia" panose="02040502050405020303" pitchFamily="18" charset="0"/>
              </a:rPr>
              <a:t> Program</a:t>
            </a:r>
            <a:endParaRPr lang="en-US" sz="44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6319" y="5365791"/>
            <a:ext cx="1645920" cy="98453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4491038"/>
            <a:ext cx="8261350" cy="1211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Customer Name</a:t>
            </a:r>
          </a:p>
        </p:txBody>
      </p:sp>
    </p:spTree>
    <p:extLst>
      <p:ext uri="{BB962C8B-B14F-4D97-AF65-F5344CB8AC3E}">
        <p14:creationId xmlns:p14="http://schemas.microsoft.com/office/powerpoint/2010/main" val="41606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28D1B2-8B69-41A1-99BB-816FFE4D08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657602" cy="3657600"/>
          </a:xfrm>
          <a:prstGeom prst="flowChartConnector">
            <a:avLst/>
          </a:prstGeom>
          <a:noFill/>
          <a:ln w="57150">
            <a:solidFill>
              <a:srgbClr val="F0AB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657C9-ED8D-4782-9A18-A9BA34BF934C}"/>
              </a:ext>
            </a:extLst>
          </p:cNvPr>
          <p:cNvSpPr txBox="1"/>
          <p:nvPr userDrawn="1"/>
        </p:nvSpPr>
        <p:spPr>
          <a:xfrm>
            <a:off x="5262664" y="2367171"/>
            <a:ext cx="6243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Ideal Sans Light" pitchFamily="50" charset="0"/>
              </a:rPr>
              <a:t>I’m </a:t>
            </a:r>
            <a:r>
              <a:rPr lang="en-US" sz="4400" err="1">
                <a:latin typeface="+mj-lt"/>
                <a:cs typeface="Ideal Sans Light" pitchFamily="50" charset="0"/>
              </a:rPr>
              <a:t>Lakeeta</a:t>
            </a:r>
            <a:r>
              <a:rPr lang="en-US" sz="4400">
                <a:latin typeface="+mj-lt"/>
                <a:cs typeface="Ideal Sans Light" pitchFamily="50" charset="0"/>
              </a:rPr>
              <a:t>, your dedicated master’s level Care Coordinator</a:t>
            </a:r>
          </a:p>
        </p:txBody>
      </p:sp>
    </p:spTree>
    <p:extLst>
      <p:ext uri="{BB962C8B-B14F-4D97-AF65-F5344CB8AC3E}">
        <p14:creationId xmlns:p14="http://schemas.microsoft.com/office/powerpoint/2010/main" val="14908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780DE-E5D3-4E5E-B491-536EFB9860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6" y="2057400"/>
            <a:ext cx="2743201" cy="2743200"/>
          </a:xfrm>
          <a:prstGeom prst="flowChartConnector">
            <a:avLst/>
          </a:prstGeom>
          <a:noFill/>
          <a:ln w="57150">
            <a:solidFill>
              <a:srgbClr val="F0AB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4541CA3-C15B-4295-835D-15386A0C42CD}"/>
              </a:ext>
            </a:extLst>
          </p:cNvPr>
          <p:cNvGrpSpPr/>
          <p:nvPr userDrawn="1"/>
        </p:nvGrpSpPr>
        <p:grpSpPr>
          <a:xfrm>
            <a:off x="4158344" y="2179869"/>
            <a:ext cx="7346550" cy="2498261"/>
            <a:chOff x="4158344" y="1779760"/>
            <a:chExt cx="7346550" cy="24982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C7A04C-2A0B-457E-89A6-1DEBEE297F65}"/>
                </a:ext>
              </a:extLst>
            </p:cNvPr>
            <p:cNvSpPr txBox="1"/>
            <p:nvPr/>
          </p:nvSpPr>
          <p:spPr>
            <a:xfrm>
              <a:off x="4158344" y="2954582"/>
              <a:ext cx="73465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  <a:cs typeface="Ideal Sans Light" pitchFamily="50" charset="0"/>
                </a:rPr>
                <a:t>You can continue to call, text or email me – I am here for you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2141480F-82D6-4ED8-ADB9-528593AC1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419" y="1779760"/>
              <a:ext cx="914400" cy="914400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63B678-4ABD-4808-A490-F87DE0D0E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175" y="2026648"/>
              <a:ext cx="914400" cy="420624"/>
            </a:xfrm>
            <a:prstGeom prst="rect">
              <a:avLst/>
            </a:prstGeom>
          </p:spPr>
        </p:pic>
        <p:pic>
          <p:nvPicPr>
            <p:cNvPr id="8" name="Picture 7" descr="A picture containing light, sitting, computer&#10;&#10;Description automatically generated">
              <a:extLst>
                <a:ext uri="{FF2B5EF4-FFF2-40B4-BE49-F238E27FC236}">
                  <a16:creationId xmlns:a16="http://schemas.microsoft.com/office/drawing/2014/main" id="{882F9056-FA61-4490-AD2D-9792EB73E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337" y="1779760"/>
              <a:ext cx="907726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99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772A5D-0A21-4F67-AFCC-005B81868D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24" y="2721781"/>
            <a:ext cx="2743202" cy="2743200"/>
          </a:xfrm>
          <a:prstGeom prst="flowChartConnector">
            <a:avLst/>
          </a:prstGeom>
          <a:noFill/>
          <a:ln w="57150">
            <a:solidFill>
              <a:srgbClr val="F0AB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23833-EF64-48DC-83E7-ABFBE251E502}"/>
              </a:ext>
            </a:extLst>
          </p:cNvPr>
          <p:cNvSpPr txBox="1"/>
          <p:nvPr userDrawn="1"/>
        </p:nvSpPr>
        <p:spPr>
          <a:xfrm>
            <a:off x="685801" y="685800"/>
            <a:ext cx="3990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Ideal Sans Light" pitchFamily="50" charset="0"/>
              </a:rPr>
              <a:t>Here is how I assist you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5487C5-D416-4EBD-9409-F885408A37C0}"/>
              </a:ext>
            </a:extLst>
          </p:cNvPr>
          <p:cNvGrpSpPr/>
          <p:nvPr userDrawn="1"/>
        </p:nvGrpSpPr>
        <p:grpSpPr>
          <a:xfrm>
            <a:off x="4676068" y="1874758"/>
            <a:ext cx="6614698" cy="4126243"/>
            <a:chOff x="4863371" y="1614719"/>
            <a:chExt cx="6614698" cy="412624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071E4D4-DB57-418D-8FE7-752C230F116D}"/>
                </a:ext>
              </a:extLst>
            </p:cNvPr>
            <p:cNvGrpSpPr/>
            <p:nvPr/>
          </p:nvGrpSpPr>
          <p:grpSpPr>
            <a:xfrm>
              <a:off x="4863371" y="4044545"/>
              <a:ext cx="2194560" cy="1685674"/>
              <a:chOff x="6126480" y="4798682"/>
              <a:chExt cx="2194560" cy="16856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A864F1-14A0-4246-A0D4-74519A2489C6}"/>
                  </a:ext>
                </a:extLst>
              </p:cNvPr>
              <p:cNvSpPr txBox="1"/>
              <p:nvPr/>
            </p:nvSpPr>
            <p:spPr>
              <a:xfrm>
                <a:off x="6126480" y="5776470"/>
                <a:ext cx="21945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565A5C"/>
                    </a:solidFill>
                    <a:cs typeface="Ideal Sans Light" pitchFamily="50" charset="0"/>
                  </a:rPr>
                  <a:t>Personalized care planning</a:t>
                </a:r>
              </a:p>
            </p:txBody>
          </p:sp>
          <p:pic>
            <p:nvPicPr>
              <p:cNvPr id="20" name="Picture 19" descr="Icon&#10;&#10;Description automatically generated">
                <a:extLst>
                  <a:ext uri="{FF2B5EF4-FFF2-40B4-BE49-F238E27FC236}">
                    <a16:creationId xmlns:a16="http://schemas.microsoft.com/office/drawing/2014/main" id="{C320309E-7700-4004-ACE1-E676EA6B3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4858" y="4798682"/>
                <a:ext cx="717804" cy="91440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9B3E4CA-1D55-48FF-8680-8B44DE5BA019}"/>
                </a:ext>
              </a:extLst>
            </p:cNvPr>
            <p:cNvGrpSpPr/>
            <p:nvPr/>
          </p:nvGrpSpPr>
          <p:grpSpPr>
            <a:xfrm>
              <a:off x="7074266" y="4044545"/>
              <a:ext cx="2194560" cy="1696417"/>
              <a:chOff x="8016240" y="4785428"/>
              <a:chExt cx="2194560" cy="169641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50DC52-8009-4D99-A699-B6D12F1C07E3}"/>
                  </a:ext>
                </a:extLst>
              </p:cNvPr>
              <p:cNvSpPr txBox="1"/>
              <p:nvPr/>
            </p:nvSpPr>
            <p:spPr>
              <a:xfrm>
                <a:off x="8016240" y="5773959"/>
                <a:ext cx="21945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accent4"/>
                    </a:solidFill>
                    <a:cs typeface="Ideal Sans Medium" pitchFamily="50" charset="0"/>
                  </a:rPr>
                  <a:t>Appointment facilitation</a:t>
                </a:r>
                <a:endParaRPr lang="en-US" sz="2000">
                  <a:solidFill>
                    <a:srgbClr val="565A5C"/>
                  </a:solidFill>
                  <a:cs typeface="Ideal Sans Medium" pitchFamily="50" charset="0"/>
                </a:endParaRPr>
              </a:p>
            </p:txBody>
          </p:sp>
          <p:pic>
            <p:nvPicPr>
              <p:cNvPr id="18" name="Picture 17" descr="Icon&#10;&#10;Description automatically generated">
                <a:extLst>
                  <a:ext uri="{FF2B5EF4-FFF2-40B4-BE49-F238E27FC236}">
                    <a16:creationId xmlns:a16="http://schemas.microsoft.com/office/drawing/2014/main" id="{EA141A0B-767D-45BB-887D-470956EBE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6320" y="4785428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4FD0F3-F538-476E-B1B9-8CD959E056EA}"/>
                </a:ext>
              </a:extLst>
            </p:cNvPr>
            <p:cNvSpPr txBox="1"/>
            <p:nvPr/>
          </p:nvSpPr>
          <p:spPr>
            <a:xfrm>
              <a:off x="4863371" y="2582283"/>
              <a:ext cx="21945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4"/>
                  </a:solidFill>
                  <a:cs typeface="Ideal Sans Medium" pitchFamily="50" charset="0"/>
                </a:rPr>
                <a:t>In-the-moment support</a:t>
              </a:r>
              <a:r>
                <a:rPr lang="en-US" sz="2000">
                  <a:solidFill>
                    <a:srgbClr val="565A5C"/>
                  </a:solidFill>
                  <a:cs typeface="Ideal Sans Light" pitchFamily="50" charset="0"/>
                </a:rPr>
                <a:t> and crisis counseling</a:t>
              </a:r>
            </a:p>
          </p:txBody>
        </p: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5D4DB8E2-5486-4D91-BAF0-AF3C0A2FD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575" y="1614719"/>
              <a:ext cx="1214153" cy="9144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6EC7E9-C994-4960-9695-625B8F52D71A}"/>
                </a:ext>
              </a:extLst>
            </p:cNvPr>
            <p:cNvGrpSpPr/>
            <p:nvPr/>
          </p:nvGrpSpPr>
          <p:grpSpPr>
            <a:xfrm>
              <a:off x="9283509" y="4047056"/>
              <a:ext cx="2194560" cy="1683163"/>
              <a:chOff x="9906000" y="4798682"/>
              <a:chExt cx="2194560" cy="168316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549F16-1853-40D4-9880-D18D2CCA9C15}"/>
                  </a:ext>
                </a:extLst>
              </p:cNvPr>
              <p:cNvSpPr txBox="1"/>
              <p:nvPr/>
            </p:nvSpPr>
            <p:spPr>
              <a:xfrm>
                <a:off x="9906000" y="5773959"/>
                <a:ext cx="21945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565A5C"/>
                    </a:solidFill>
                    <a:cs typeface="Ideal Sans Light" pitchFamily="50" charset="0"/>
                  </a:rPr>
                  <a:t>Ongoing </a:t>
                </a:r>
                <a:r>
                  <a:rPr lang="en-US" sz="2000">
                    <a:solidFill>
                      <a:schemeClr val="accent4"/>
                    </a:solidFill>
                    <a:cs typeface="Ideal Sans Medium" pitchFamily="50" charset="0"/>
                  </a:rPr>
                  <a:t>follow up</a:t>
                </a:r>
                <a:r>
                  <a:rPr lang="en-US" sz="2000">
                    <a:solidFill>
                      <a:srgbClr val="565A5C"/>
                    </a:solidFill>
                    <a:cs typeface="Ideal Sans Medium" pitchFamily="50" charset="0"/>
                  </a:rPr>
                  <a:t> </a:t>
                </a:r>
                <a:r>
                  <a:rPr lang="en-US" sz="2000">
                    <a:solidFill>
                      <a:srgbClr val="565A5C"/>
                    </a:solidFill>
                    <a:cs typeface="Ideal Sans Light" pitchFamily="50" charset="0"/>
                  </a:rPr>
                  <a:t>and support</a:t>
                </a:r>
              </a:p>
            </p:txBody>
          </p:sp>
          <p:pic>
            <p:nvPicPr>
              <p:cNvPr id="16" name="Picture 15" descr="Icon&#10;&#10;Description automatically generated">
                <a:extLst>
                  <a:ext uri="{FF2B5EF4-FFF2-40B4-BE49-F238E27FC236}">
                    <a16:creationId xmlns:a16="http://schemas.microsoft.com/office/drawing/2014/main" id="{6EDA62E8-8E3E-49F3-A268-706D54A63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11870" y="4798682"/>
                <a:ext cx="1182820" cy="9144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2D0D3E-A259-4B35-BB90-61049CAB7CDF}"/>
                </a:ext>
              </a:extLst>
            </p:cNvPr>
            <p:cNvSpPr txBox="1"/>
            <p:nvPr/>
          </p:nvSpPr>
          <p:spPr>
            <a:xfrm>
              <a:off x="7074266" y="2582284"/>
              <a:ext cx="2194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565A5C"/>
                  </a:solidFill>
                  <a:cs typeface="Ideal Sans Light" pitchFamily="50" charset="0"/>
                </a:rPr>
                <a:t>Holistic needs assessment</a:t>
              </a:r>
            </a:p>
          </p:txBody>
        </p:sp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7299078F-C8E7-4376-8662-9C36DBE4C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1724" y="1614719"/>
              <a:ext cx="1419645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4AD479-377D-4046-9018-0F869E116C54}"/>
                </a:ext>
              </a:extLst>
            </p:cNvPr>
            <p:cNvSpPr txBox="1"/>
            <p:nvPr/>
          </p:nvSpPr>
          <p:spPr>
            <a:xfrm>
              <a:off x="9283509" y="2582283"/>
              <a:ext cx="2194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565A5C"/>
                  </a:solidFill>
                  <a:cs typeface="Ideal Sans Light" pitchFamily="50" charset="0"/>
                </a:rPr>
                <a:t>Clinical recommendations</a:t>
              </a:r>
            </a:p>
          </p:txBody>
        </p: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F9CAE564-C9DD-49AB-B3F8-049DFAD16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115" y="1637445"/>
              <a:ext cx="905347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4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91DB4-AE3B-443D-A6F2-0BFB897F08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40" y="1963230"/>
            <a:ext cx="2743201" cy="2743200"/>
          </a:xfrm>
          <a:prstGeom prst="flowChartConnector">
            <a:avLst/>
          </a:prstGeom>
          <a:noFill/>
          <a:ln w="57150">
            <a:solidFill>
              <a:srgbClr val="F0AB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6CFF1D-D757-460B-9869-3EE8DFF8F8EE}"/>
              </a:ext>
            </a:extLst>
          </p:cNvPr>
          <p:cNvSpPr txBox="1"/>
          <p:nvPr userDrawn="1"/>
        </p:nvSpPr>
        <p:spPr>
          <a:xfrm>
            <a:off x="685800" y="2611555"/>
            <a:ext cx="4808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Ideal Sans Light" pitchFamily="50" charset="0"/>
              </a:rPr>
              <a:t>I connect you to the right resources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81277D-5D28-4045-AEEC-997E1BB979C4}"/>
              </a:ext>
            </a:extLst>
          </p:cNvPr>
          <p:cNvGrpSpPr/>
          <p:nvPr userDrawn="1"/>
        </p:nvGrpSpPr>
        <p:grpSpPr>
          <a:xfrm>
            <a:off x="7733640" y="630989"/>
            <a:ext cx="1828800" cy="879250"/>
            <a:chOff x="5067299" y="1341114"/>
            <a:chExt cx="1828800" cy="879250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A8051FC-EC37-421E-B429-A8B8D1B2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799" y="1341114"/>
              <a:ext cx="685800" cy="29032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3A6025-3C91-4385-A469-B2AE06AE20BC}"/>
                </a:ext>
              </a:extLst>
            </p:cNvPr>
            <p:cNvSpPr txBox="1"/>
            <p:nvPr/>
          </p:nvSpPr>
          <p:spPr>
            <a:xfrm>
              <a:off x="5067299" y="1697144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565A5C"/>
                  </a:solidFill>
                  <a:cs typeface="Ideal Sans Light" pitchFamily="50" charset="0"/>
                </a:rPr>
                <a:t>EAP </a:t>
              </a:r>
            </a:p>
            <a:p>
              <a:pPr algn="ctr"/>
              <a:r>
                <a:rPr lang="en-US" sz="1400">
                  <a:solidFill>
                    <a:srgbClr val="565A5C"/>
                  </a:solidFill>
                  <a:cs typeface="Ideal Sans Light" pitchFamily="50" charset="0"/>
                </a:rPr>
                <a:t>Counselor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B450BC-5090-4901-A1AD-7FE9A4161E8E}"/>
              </a:ext>
            </a:extLst>
          </p:cNvPr>
          <p:cNvGrpSpPr/>
          <p:nvPr userDrawn="1"/>
        </p:nvGrpSpPr>
        <p:grpSpPr>
          <a:xfrm>
            <a:off x="9521611" y="1176013"/>
            <a:ext cx="1828800" cy="912696"/>
            <a:chOff x="6813403" y="1547785"/>
            <a:chExt cx="1828800" cy="912696"/>
          </a:xfrm>
        </p:grpSpPr>
        <p:pic>
          <p:nvPicPr>
            <p:cNvPr id="9" name="Picture 8" descr="A picture containing logo, icon&#10;&#10;Description automatically generated">
              <a:extLst>
                <a:ext uri="{FF2B5EF4-FFF2-40B4-BE49-F238E27FC236}">
                  <a16:creationId xmlns:a16="http://schemas.microsoft.com/office/drawing/2014/main" id="{D9BE1BB8-69DD-4D87-8687-965CF4286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968" y="1547785"/>
              <a:ext cx="591671" cy="6035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55C9A5-E3D3-4C79-9642-FE9DC3A330FE}"/>
                </a:ext>
              </a:extLst>
            </p:cNvPr>
            <p:cNvSpPr txBox="1"/>
            <p:nvPr/>
          </p:nvSpPr>
          <p:spPr>
            <a:xfrm>
              <a:off x="6813403" y="2152704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565A5C"/>
                  </a:solidFill>
                  <a:cs typeface="Ideal Sans Light" pitchFamily="50" charset="0"/>
                </a:rPr>
                <a:t>Coaching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7FCD2E-50D7-4893-AD81-3EFAB98B9005}"/>
              </a:ext>
            </a:extLst>
          </p:cNvPr>
          <p:cNvGrpSpPr/>
          <p:nvPr userDrawn="1"/>
        </p:nvGrpSpPr>
        <p:grpSpPr>
          <a:xfrm>
            <a:off x="5927789" y="1175880"/>
            <a:ext cx="1828800" cy="1130817"/>
            <a:chOff x="2992961" y="1828800"/>
            <a:chExt cx="1828800" cy="1130817"/>
          </a:xfrm>
        </p:grpSpPr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DBB57213-8A27-47D4-B4C9-41B1DD121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971" y="1828800"/>
              <a:ext cx="685800" cy="60350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D6E1A3-B4DC-4C80-AEC5-50CE46006A22}"/>
                </a:ext>
              </a:extLst>
            </p:cNvPr>
            <p:cNvSpPr txBox="1"/>
            <p:nvPr/>
          </p:nvSpPr>
          <p:spPr>
            <a:xfrm>
              <a:off x="2992961" y="2436397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565A5C"/>
                  </a:solidFill>
                  <a:cs typeface="Ideal Sans Light" pitchFamily="50" charset="0"/>
                </a:rPr>
                <a:t>Community Resources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8A06AD-E602-40FC-9B5B-3EC524627BD8}"/>
              </a:ext>
            </a:extLst>
          </p:cNvPr>
          <p:cNvGrpSpPr/>
          <p:nvPr userDrawn="1"/>
        </p:nvGrpSpPr>
        <p:grpSpPr>
          <a:xfrm>
            <a:off x="5408551" y="2834640"/>
            <a:ext cx="1828800" cy="1146888"/>
            <a:chOff x="2705525" y="3279648"/>
            <a:chExt cx="1828800" cy="1146888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61BA4DC8-CEC9-4B24-B257-82A034086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173" y="3279648"/>
              <a:ext cx="603504" cy="60350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B12FA6-1372-4FE6-B9FC-AF80A54D8261}"/>
                </a:ext>
              </a:extLst>
            </p:cNvPr>
            <p:cNvSpPr txBox="1"/>
            <p:nvPr/>
          </p:nvSpPr>
          <p:spPr>
            <a:xfrm>
              <a:off x="2705525" y="3903316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565A5C"/>
                  </a:solidFill>
                  <a:cs typeface="Ideal Sans Light" pitchFamily="50" charset="0"/>
                </a:rPr>
                <a:t>Employer Benefits and Resources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2BC541-8C3E-4D11-A859-0D70CB23C3CD}"/>
              </a:ext>
            </a:extLst>
          </p:cNvPr>
          <p:cNvGrpSpPr/>
          <p:nvPr userDrawn="1"/>
        </p:nvGrpSpPr>
        <p:grpSpPr>
          <a:xfrm>
            <a:off x="5974852" y="4514547"/>
            <a:ext cx="1828800" cy="1126590"/>
            <a:chOff x="3415777" y="4350684"/>
            <a:chExt cx="1828800" cy="1126590"/>
          </a:xfrm>
        </p:grpSpPr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CD3A9692-1BAE-45D2-ABD9-9E8BBAA55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279" y="4350684"/>
              <a:ext cx="591671" cy="60350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0A7BF4-23E6-4C5E-8834-610EFA2EFC66}"/>
                </a:ext>
              </a:extLst>
            </p:cNvPr>
            <p:cNvSpPr txBox="1"/>
            <p:nvPr/>
          </p:nvSpPr>
          <p:spPr>
            <a:xfrm>
              <a:off x="3415777" y="4954054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565A5C"/>
                  </a:solidFill>
                  <a:cs typeface="Ideal Sans Light" pitchFamily="50" charset="0"/>
                </a:rPr>
                <a:t>Health Insurance </a:t>
              </a:r>
            </a:p>
            <a:p>
              <a:pPr algn="ctr"/>
              <a:r>
                <a:rPr lang="en-US" sz="1400">
                  <a:solidFill>
                    <a:srgbClr val="565A5C"/>
                  </a:solidFill>
                  <a:cs typeface="Ideal Sans Light" pitchFamily="50" charset="0"/>
                </a:rPr>
                <a:t>Network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E3F6D7-362E-464E-B355-C2E96B2BCE4F}"/>
              </a:ext>
            </a:extLst>
          </p:cNvPr>
          <p:cNvGrpSpPr/>
          <p:nvPr userDrawn="1"/>
        </p:nvGrpSpPr>
        <p:grpSpPr>
          <a:xfrm>
            <a:off x="7733641" y="5153862"/>
            <a:ext cx="1828800" cy="1192432"/>
            <a:chOff x="5027166" y="4792644"/>
            <a:chExt cx="1828800" cy="1192432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31133797-31B5-41B8-A3C3-844148E19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663" y="4792644"/>
              <a:ext cx="584036" cy="60350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9C8167-8411-465B-9AD1-F7BF9C368850}"/>
                </a:ext>
              </a:extLst>
            </p:cNvPr>
            <p:cNvSpPr txBox="1"/>
            <p:nvPr/>
          </p:nvSpPr>
          <p:spPr>
            <a:xfrm>
              <a:off x="5027166" y="5461856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565A5C"/>
                  </a:solidFill>
                  <a:cs typeface="Ideal Sans Light" pitchFamily="50" charset="0"/>
                </a:rPr>
                <a:t>Digital Tools and Online Resources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BC6095-1856-40C1-AC75-BD99D0BBE701}"/>
              </a:ext>
            </a:extLst>
          </p:cNvPr>
          <p:cNvGrpSpPr/>
          <p:nvPr userDrawn="1"/>
        </p:nvGrpSpPr>
        <p:grpSpPr>
          <a:xfrm>
            <a:off x="9527833" y="4514547"/>
            <a:ext cx="1828800" cy="1126590"/>
            <a:chOff x="6736756" y="4194048"/>
            <a:chExt cx="1828800" cy="1126590"/>
          </a:xfrm>
        </p:grpSpPr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075EEEF7-7D6F-450E-A8A6-B28E13D1E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252" y="4194048"/>
              <a:ext cx="730045" cy="6035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C66CF7-C99F-467D-BC08-3674C2E59420}"/>
                </a:ext>
              </a:extLst>
            </p:cNvPr>
            <p:cNvSpPr txBox="1"/>
            <p:nvPr/>
          </p:nvSpPr>
          <p:spPr>
            <a:xfrm>
              <a:off x="6736756" y="4797418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565A5C"/>
                  </a:solidFill>
                  <a:cs typeface="Ideal Sans Light" pitchFamily="50" charset="0"/>
                </a:rPr>
                <a:t>Treatment Provider </a:t>
              </a:r>
            </a:p>
            <a:p>
              <a:pPr algn="ctr"/>
              <a:r>
                <a:rPr lang="en-US" sz="1400">
                  <a:solidFill>
                    <a:srgbClr val="565A5C"/>
                  </a:solidFill>
                  <a:cs typeface="Ideal Sans Light" pitchFamily="50" charset="0"/>
                </a:rPr>
                <a:t>or Facility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B28988-0FD3-4F94-8E68-559D24BB4A28}"/>
              </a:ext>
            </a:extLst>
          </p:cNvPr>
          <p:cNvGrpSpPr/>
          <p:nvPr userDrawn="1"/>
        </p:nvGrpSpPr>
        <p:grpSpPr>
          <a:xfrm>
            <a:off x="10068472" y="2834640"/>
            <a:ext cx="1828800" cy="1126724"/>
            <a:chOff x="7150602" y="2967833"/>
            <a:chExt cx="1828800" cy="11267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A64901-1178-40BA-A40A-034EF53FD089}"/>
                </a:ext>
              </a:extLst>
            </p:cNvPr>
            <p:cNvSpPr txBox="1"/>
            <p:nvPr/>
          </p:nvSpPr>
          <p:spPr>
            <a:xfrm>
              <a:off x="7150602" y="3571337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565A5C"/>
                  </a:solidFill>
                  <a:cs typeface="Ideal Sans Light" pitchFamily="50" charset="0"/>
                </a:rPr>
                <a:t>Work-Life</a:t>
              </a:r>
            </a:p>
            <a:p>
              <a:pPr algn="ctr"/>
              <a:r>
                <a:rPr lang="en-US" sz="1400">
                  <a:solidFill>
                    <a:srgbClr val="565A5C"/>
                  </a:solidFill>
                  <a:cs typeface="Ideal Sans Light" pitchFamily="50" charset="0"/>
                </a:rPr>
                <a:t>Services</a:t>
              </a:r>
            </a:p>
          </p:txBody>
        </p:sp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98B3ED0F-ED74-46E7-A249-F88DF229C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453" y="2967833"/>
              <a:ext cx="599099" cy="603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23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36D0B-CB0E-4B35-B6C1-2852431306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50" y="2061978"/>
            <a:ext cx="2743201" cy="2743200"/>
          </a:xfrm>
          <a:prstGeom prst="flowChartConnector">
            <a:avLst/>
          </a:prstGeom>
          <a:noFill/>
          <a:ln w="57150">
            <a:solidFill>
              <a:srgbClr val="F0AB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FDDE08-92D9-4D59-84F0-E070D06953F8}"/>
              </a:ext>
            </a:extLst>
          </p:cNvPr>
          <p:cNvSpPr txBox="1"/>
          <p:nvPr userDrawn="1"/>
        </p:nvSpPr>
        <p:spPr>
          <a:xfrm>
            <a:off x="648550" y="2028616"/>
            <a:ext cx="43628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Ideal Sans Light" pitchFamily="50" charset="0"/>
              </a:rPr>
              <a:t>I match you to resources using the best modality for you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9F39D7-A646-4BDE-98C3-CE9C00138366}"/>
              </a:ext>
            </a:extLst>
          </p:cNvPr>
          <p:cNvGrpSpPr/>
          <p:nvPr userDrawn="1"/>
        </p:nvGrpSpPr>
        <p:grpSpPr>
          <a:xfrm>
            <a:off x="8422488" y="1269549"/>
            <a:ext cx="3021144" cy="1100904"/>
            <a:chOff x="8105225" y="467021"/>
            <a:chExt cx="3021144" cy="1100904"/>
          </a:xfrm>
        </p:grpSpPr>
        <p:pic>
          <p:nvPicPr>
            <p:cNvPr id="6" name="Picture 5" descr="User with solid fill">
              <a:extLst>
                <a:ext uri="{FF2B5EF4-FFF2-40B4-BE49-F238E27FC236}">
                  <a16:creationId xmlns:a16="http://schemas.microsoft.com/office/drawing/2014/main" id="{707FE0C6-D44C-4B5B-BF19-91BA3B747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105225" y="467021"/>
              <a:ext cx="1100904" cy="110090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36FF74-A4B7-4105-9F94-35789D8AF2D6}"/>
                </a:ext>
              </a:extLst>
            </p:cNvPr>
            <p:cNvSpPr txBox="1"/>
            <p:nvPr/>
          </p:nvSpPr>
          <p:spPr>
            <a:xfrm>
              <a:off x="9206129" y="924420"/>
              <a:ext cx="192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565A5C"/>
                  </a:solidFill>
                  <a:cs typeface="Ideal Sans Light" pitchFamily="50" charset="0"/>
                </a:rPr>
                <a:t>In Person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2FBC25-A595-4EC2-AF45-875E6B3F2BD3}"/>
              </a:ext>
            </a:extLst>
          </p:cNvPr>
          <p:cNvGrpSpPr/>
          <p:nvPr userDrawn="1"/>
        </p:nvGrpSpPr>
        <p:grpSpPr>
          <a:xfrm>
            <a:off x="8603116" y="2971800"/>
            <a:ext cx="3102184" cy="914400"/>
            <a:chOff x="8680406" y="2223250"/>
            <a:chExt cx="3102184" cy="914400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10BDC88C-8DAF-4416-92A4-0A37092D6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406" y="2223250"/>
              <a:ext cx="1020574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C75A07-5BC4-496F-AD5B-CCC5156BBC0A}"/>
                </a:ext>
              </a:extLst>
            </p:cNvPr>
            <p:cNvSpPr txBox="1"/>
            <p:nvPr/>
          </p:nvSpPr>
          <p:spPr>
            <a:xfrm>
              <a:off x="9862350" y="2418840"/>
              <a:ext cx="192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565A5C"/>
                  </a:solidFill>
                  <a:cs typeface="Ideal Sans Light" pitchFamily="50" charset="0"/>
                </a:rPr>
                <a:t>Telephonic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D7CCFE-95A7-409A-A269-5C566AC42DFE}"/>
              </a:ext>
            </a:extLst>
          </p:cNvPr>
          <p:cNvGrpSpPr/>
          <p:nvPr userDrawn="1"/>
        </p:nvGrpSpPr>
        <p:grpSpPr>
          <a:xfrm>
            <a:off x="8317366" y="4412242"/>
            <a:ext cx="3126266" cy="914400"/>
            <a:chOff x="8000103" y="5212091"/>
            <a:chExt cx="3126266" cy="914400"/>
          </a:xfrm>
        </p:grpSpPr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A11D1AE7-BCA4-4B80-961B-F48BE00AC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0103" y="5212091"/>
              <a:ext cx="1044656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1F3CD6-503E-4461-A828-1406283DCEE4}"/>
                </a:ext>
              </a:extLst>
            </p:cNvPr>
            <p:cNvSpPr txBox="1"/>
            <p:nvPr/>
          </p:nvSpPr>
          <p:spPr>
            <a:xfrm>
              <a:off x="9206129" y="5410360"/>
              <a:ext cx="192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565A5C"/>
                  </a:solidFill>
                  <a:cs typeface="Ideal Sans Light" pitchFamily="50" charset="0"/>
                </a:rPr>
                <a:t>Virtual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7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A493-F040-4936-A403-BD5CDB0B5614}"/>
              </a:ext>
            </a:extLst>
          </p:cNvPr>
          <p:cNvSpPr/>
          <p:nvPr userDrawn="1"/>
        </p:nvSpPr>
        <p:spPr>
          <a:xfrm>
            <a:off x="762" y="0"/>
            <a:ext cx="12190476" cy="68580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bout b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5040" y="0"/>
            <a:ext cx="12192000" cy="6327648"/>
          </a:xfrm>
          <a:prstGeom prst="rect">
            <a:avLst/>
          </a:prstGeom>
          <a:solidFill>
            <a:srgbClr val="003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3960" y="463639"/>
            <a:ext cx="9784080" cy="5518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b="0" i="0">
                <a:solidFill>
                  <a:schemeClr val="bg1"/>
                </a:solidFill>
                <a:latin typeface="+mj-lt"/>
              </a:rPr>
              <a:t>Your </a:t>
            </a:r>
            <a:r>
              <a:rPr lang="en-US" sz="4400" b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EAP Provides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0" i="1" kern="120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rPr>
              <a:t>Confidential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0" i="1" kern="120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rPr>
              <a:t>Free</a:t>
            </a:r>
            <a:r>
              <a:rPr lang="en-US" sz="3600" b="0" kern="1200">
                <a:solidFill>
                  <a:schemeClr val="bg1"/>
                </a:solidFill>
                <a:effectLst/>
                <a:latin typeface="+mn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0" i="1" kern="120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rPr>
              <a:t>In-the-Moment Support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kern="1200">
                <a:solidFill>
                  <a:schemeClr val="bg1"/>
                </a:solidFill>
                <a:effectLst/>
                <a:latin typeface="+mn-lt"/>
                <a:ea typeface="+mj-ea"/>
                <a:cs typeface="+mj-cs"/>
              </a:rPr>
              <a:t>to help you and your household members navigate personal or professional problems that may interfere with work, family responsibilities and your overall well-being. </a:t>
            </a:r>
            <a:endParaRPr lang="en-US" sz="2800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bout b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5040" y="0"/>
            <a:ext cx="12192000" cy="6327648"/>
          </a:xfrm>
          <a:prstGeom prst="rect">
            <a:avLst/>
          </a:prstGeom>
          <a:solidFill>
            <a:srgbClr val="003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3960" y="685722"/>
            <a:ext cx="9784080" cy="455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i="0">
                <a:solidFill>
                  <a:schemeClr val="bg1"/>
                </a:solidFill>
                <a:latin typeface="+mj-lt"/>
              </a:rPr>
              <a:t>Your </a:t>
            </a:r>
            <a:r>
              <a:rPr lang="en-US" sz="4400" i="0">
                <a:solidFill>
                  <a:schemeClr val="bg1"/>
                </a:solidFill>
                <a:latin typeface="+mj-lt"/>
              </a:rPr>
              <a:t>EAP Provides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i="0">
                <a:solidFill>
                  <a:schemeClr val="bg1"/>
                </a:solidFill>
                <a:latin typeface="+mn-lt"/>
              </a:rPr>
              <a:t>Supervisors with access to a team of </a:t>
            </a:r>
            <a:r>
              <a:rPr lang="en-US" sz="3600" i="1">
                <a:solidFill>
                  <a:schemeClr val="accent1"/>
                </a:solidFill>
                <a:latin typeface="+mn-lt"/>
              </a:rPr>
              <a:t>Performance Consultants </a:t>
            </a:r>
            <a:r>
              <a:rPr lang="en-US" sz="3600" i="0">
                <a:solidFill>
                  <a:schemeClr val="bg1"/>
                </a:solidFill>
                <a:latin typeface="+mn-lt"/>
              </a:rPr>
              <a:t>to help you successfully </a:t>
            </a:r>
            <a:r>
              <a:rPr lang="en-US" sz="3600" i="1">
                <a:solidFill>
                  <a:schemeClr val="bg1"/>
                </a:solidFill>
                <a:latin typeface="+mn-lt"/>
              </a:rPr>
              <a:t>manage</a:t>
            </a:r>
            <a:r>
              <a:rPr lang="en-US" sz="3600" i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sz="3600" i="1" u="none">
                <a:solidFill>
                  <a:schemeClr val="bg1"/>
                </a:solidFill>
                <a:latin typeface="+mn-lt"/>
              </a:rPr>
              <a:t>lead your people</a:t>
            </a:r>
            <a:r>
              <a:rPr lang="en-US" sz="3600" i="0">
                <a:solidFill>
                  <a:schemeClr val="bg1"/>
                </a:solidFill>
                <a:latin typeface="+mn-lt"/>
              </a:rPr>
              <a:t>.</a:t>
            </a:r>
            <a:endParaRPr lang="en-US" sz="3600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a performance consul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22300" y="352742"/>
            <a:ext cx="1005840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>
                <a:solidFill>
                  <a:schemeClr val="tx1"/>
                </a:solidFill>
                <a:latin typeface="+mj-lt"/>
                <a:cs typeface="+mn-cs"/>
              </a:rPr>
              <a:t>What is a Performance Consultant?</a:t>
            </a:r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7986" y="1160315"/>
            <a:ext cx="100584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Help supervisors move difficult employee and workplace situations to a positive resolution. 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Provide unlimited telephonic support to guide supervisors through every step of the EAP referral process.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Empower supervisors to become more effective in planning, leading and engaging their teams.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accent5"/>
                </a:solidFill>
              </a:rPr>
              <a:t>Enable supervisors to perform at a high level by helping them develop, refine and apply the skills necessary for success.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at is a performance consul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D4DD3-4884-44ED-889A-8AF21BCF7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550" y="354853"/>
            <a:ext cx="9144000" cy="54864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08999A-6AC8-4A12-8108-8DD3EF3874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143000"/>
            <a:ext cx="9144000" cy="4838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44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supervisor_eap_work-li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 b="1323"/>
          <a:stretch/>
        </p:blipFill>
        <p:spPr>
          <a:xfrm>
            <a:off x="1" y="0"/>
            <a:ext cx="12188952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622300" y="3593036"/>
            <a:ext cx="10972800" cy="605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0AB00"/>
                </a:solidFill>
                <a:latin typeface="Franklin Gothic Book" panose="020B0503020102020204" pitchFamily="34" charset="0"/>
              </a:rPr>
              <a:t>Employee Orientation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2300" y="1960841"/>
            <a:ext cx="10972800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endParaRPr lang="en-US" sz="44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400">
                <a:solidFill>
                  <a:schemeClr val="bg1"/>
                </a:solidFill>
                <a:latin typeface="Georgia" panose="02040502050405020303" pitchFamily="18" charset="0"/>
              </a:rPr>
              <a:t>Employee Assistance</a:t>
            </a:r>
            <a:r>
              <a:rPr lang="en-US" sz="4400" baseline="0">
                <a:solidFill>
                  <a:schemeClr val="bg1"/>
                </a:solidFill>
                <a:latin typeface="Georgia" panose="02040502050405020303" pitchFamily="18" charset="0"/>
              </a:rPr>
              <a:t> Program</a:t>
            </a:r>
            <a:endParaRPr lang="en-US" sz="44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6319" y="5365791"/>
            <a:ext cx="1645920" cy="9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839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er,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096000" cy="6327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22300" y="346973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+mj-lt"/>
              </a:rPr>
              <a:t>HR Supervisor Portal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057" y="1605477"/>
            <a:ext cx="5079717" cy="396664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31578-E988-C35D-1031-D4F1323C3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27"/>
          <a:stretch/>
        </p:blipFill>
        <p:spPr>
          <a:xfrm>
            <a:off x="6732495" y="1783172"/>
            <a:ext cx="4743418" cy="2797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4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3840">
          <p15:clr>
            <a:srgbClr val="FBAE40"/>
          </p15:clr>
        </p15:guide>
        <p15:guide id="1" orient="horz" pos="3672">
          <p15:clr>
            <a:srgbClr val="FBAE40"/>
          </p15:clr>
        </p15:guide>
        <p15:guide id="2" orient="horz" pos="2520">
          <p15:clr>
            <a:srgbClr val="FBAE40"/>
          </p15:clr>
        </p15:guide>
        <p15:guide id="3" pos="573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source library_getting a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F31702-8F60-4C6A-8209-9A75B95BF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8849" y="1328286"/>
            <a:ext cx="6548133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620751" y="352116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  <a:cs typeface="+mn-cs"/>
              </a:rPr>
              <a:t>Sample</a:t>
            </a:r>
            <a:r>
              <a:rPr lang="en-US" sz="3200" b="0" baseline="0">
                <a:solidFill>
                  <a:schemeClr val="tx1"/>
                </a:solidFill>
                <a:latin typeface="+mj-lt"/>
                <a:cs typeface="Franklin Gothic Book" panose="020B0502040204020203" pitchFamily="34" charset="0"/>
              </a:rPr>
              <a:t>―Social Intelligence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19610" y="1156648"/>
            <a:ext cx="356616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800" b="0" kern="1200">
                <a:solidFill>
                  <a:schemeClr val="accent5"/>
                </a:solidFill>
                <a:latin typeface="+mn-lt"/>
                <a:ea typeface="+mn-ea"/>
                <a:cs typeface="Franklin Gothic Book Light" pitchFamily="50" charset="0"/>
              </a:rPr>
              <a:t>Courses</a:t>
            </a:r>
            <a:r>
              <a:rPr lang="en-US" sz="2800" b="0" kern="1200" baseline="0">
                <a:solidFill>
                  <a:schemeClr val="accent5"/>
                </a:solidFill>
                <a:latin typeface="+mn-lt"/>
                <a:ea typeface="+mn-ea"/>
                <a:cs typeface="Franklin Gothic Book Light" pitchFamily="50" charset="0"/>
              </a:rPr>
              <a:t> include:</a:t>
            </a:r>
          </a:p>
          <a:p>
            <a:pPr marL="457200" indent="-457200"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kern="1200" baseline="0">
                <a:solidFill>
                  <a:schemeClr val="accent5"/>
                </a:solidFill>
                <a:latin typeface="+mn-lt"/>
                <a:ea typeface="+mn-ea"/>
                <a:cs typeface="Franklin Gothic Book Light" pitchFamily="50" charset="0"/>
              </a:rPr>
              <a:t>Tools</a:t>
            </a:r>
          </a:p>
          <a:p>
            <a:pPr marL="457200" indent="-457200"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kern="1200" baseline="0">
                <a:solidFill>
                  <a:schemeClr val="accent5"/>
                </a:solidFill>
                <a:latin typeface="+mn-lt"/>
                <a:ea typeface="+mn-ea"/>
                <a:cs typeface="Franklin Gothic Book Light" pitchFamily="50" charset="0"/>
              </a:rPr>
              <a:t>Action plans</a:t>
            </a:r>
          </a:p>
          <a:p>
            <a:pPr marL="457200" indent="-457200"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kern="1200" baseline="0">
                <a:solidFill>
                  <a:schemeClr val="accent5"/>
                </a:solidFill>
                <a:latin typeface="+mn-lt"/>
                <a:ea typeface="+mn-ea"/>
                <a:cs typeface="Franklin Gothic Book Light" pitchFamily="50" charset="0"/>
              </a:rPr>
              <a:t>Assessments</a:t>
            </a:r>
          </a:p>
          <a:p>
            <a:pPr marL="457200" indent="-457200"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kern="1200" baseline="0">
                <a:solidFill>
                  <a:schemeClr val="accent5"/>
                </a:solidFill>
                <a:latin typeface="+mn-lt"/>
                <a:ea typeface="+mn-ea"/>
                <a:cs typeface="Franklin Gothic Book Light" pitchFamily="50" charset="0"/>
              </a:rPr>
              <a:t>Quizzes</a:t>
            </a:r>
          </a:p>
          <a:p>
            <a:pPr marL="457200" indent="-457200"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kern="1200" baseline="0">
                <a:solidFill>
                  <a:schemeClr val="accent5"/>
                </a:solidFill>
                <a:latin typeface="+mn-lt"/>
                <a:ea typeface="+mn-ea"/>
                <a:cs typeface="Franklin Gothic Book Light" pitchFamily="50" charset="0"/>
              </a:rPr>
              <a:t>Certificates of completion</a:t>
            </a:r>
            <a:endParaRPr lang="en-US" sz="2800" b="0" kern="1200">
              <a:solidFill>
                <a:schemeClr val="accent5"/>
              </a:solidFill>
              <a:latin typeface="+mn-lt"/>
              <a:ea typeface="+mn-ea"/>
              <a:cs typeface="Franklin Gothic Book Light" pitchFamily="50" charset="0"/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2A07ED84-6433-4310-B360-D4732187D1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3" t="10573" r="23658" b="30766"/>
          <a:stretch/>
        </p:blipFill>
        <p:spPr bwMode="auto">
          <a:xfrm>
            <a:off x="4540864" y="1875309"/>
            <a:ext cx="6930735" cy="411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8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or services_getting a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622300" y="348612"/>
            <a:ext cx="1005840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>
                <a:solidFill>
                  <a:schemeClr val="tx1"/>
                </a:solidFill>
                <a:latin typeface="+mj-lt"/>
                <a:cs typeface="+mn-cs"/>
              </a:rPr>
              <a:t>Navigating Locator Services</a:t>
            </a:r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0750" y="1156867"/>
            <a:ext cx="340899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800" b="0" i="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Searchable</a:t>
            </a: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0" i="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database of service</a:t>
            </a: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0" i="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providers:</a:t>
            </a:r>
            <a:endParaRPr lang="en-US" sz="2800" b="0" i="0" kern="1200" baseline="0">
              <a:solidFill>
                <a:schemeClr val="accent5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Childcare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Educational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Eldercare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Parenting 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Pet</a:t>
            </a:r>
            <a:endParaRPr lang="en-US" sz="2800">
              <a:solidFill>
                <a:schemeClr val="accent5"/>
              </a:solidFill>
              <a:latin typeface="+mn-lt"/>
              <a:cs typeface="Franklin Gothic Book Light" pitchFamily="50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52" y="1051238"/>
            <a:ext cx="5572125" cy="511149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7" descr="BUSINESS HEALTH SERVICES : Find After School Programs - Google Chrom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9868" y="1899327"/>
            <a:ext cx="4288536" cy="3819144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7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orient="horz" pos="230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iers to supervisor refer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8"/>
          <p:cNvSpPr txBox="1">
            <a:spLocks/>
          </p:cNvSpPr>
          <p:nvPr userDrawn="1"/>
        </p:nvSpPr>
        <p:spPr>
          <a:xfrm>
            <a:off x="625136" y="356548"/>
            <a:ext cx="10058400" cy="560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ntinel Medium"/>
                <a:ea typeface="+mj-ea"/>
                <a:cs typeface="Sentinel Medium"/>
              </a:defRPr>
            </a:lvl1pPr>
          </a:lstStyle>
          <a:p>
            <a:r>
              <a:rPr lang="en-US" sz="3200">
                <a:latin typeface="+mj-lt"/>
              </a:rPr>
              <a:t>Barriers to Making a Supervisory Referral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3455" y="1160358"/>
            <a:ext cx="111361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schemeClr val="accent5"/>
                </a:solidFill>
              </a:rPr>
              <a:t>Concerned that confronting the employee will make the </a:t>
            </a:r>
            <a:br>
              <a:rPr lang="en-US" sz="2800">
                <a:solidFill>
                  <a:schemeClr val="accent5"/>
                </a:solidFill>
              </a:rPr>
            </a:br>
            <a:r>
              <a:rPr lang="en-US" sz="2800">
                <a:solidFill>
                  <a:schemeClr val="accent5"/>
                </a:solidFill>
              </a:rPr>
              <a:t>problem worse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Feeling responsible for an employee’s poor performance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schemeClr val="accent5"/>
                </a:solidFill>
              </a:rPr>
              <a:t>Lack of support from upper management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schemeClr val="accent5"/>
                </a:solidFill>
              </a:rPr>
              <a:t>Uncertain about what to say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Worried about harming the employee’s career</a:t>
            </a:r>
          </a:p>
        </p:txBody>
      </p:sp>
    </p:spTree>
    <p:extLst>
      <p:ext uri="{BB962C8B-B14F-4D97-AF65-F5344CB8AC3E}">
        <p14:creationId xmlns:p14="http://schemas.microsoft.com/office/powerpoint/2010/main" val="30182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7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venienc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2492" y="0"/>
            <a:ext cx="5439508" cy="633679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7179576" y="973179"/>
            <a:ext cx="4572000" cy="48628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Adult Education Classes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Airfare, Hotel, Car Rental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Concert, Sport and Theater Tickets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Contractors, Handymen, Plumbers and Landscapers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Party Planning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Personal Shoppers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Pet Care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Spa and Salon Services</a:t>
            </a:r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0618" y="1154574"/>
            <a:ext cx="50292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BHS provides up-to-date resources and referrals for a range of personal “concierge-style” needs.</a:t>
            </a:r>
          </a:p>
          <a:p>
            <a:pPr>
              <a:spcAft>
                <a:spcPts val="1800"/>
              </a:spcAft>
            </a:pPr>
            <a:r>
              <a:rPr lang="en-US" sz="28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Convenience needs commonly addressed include: </a:t>
            </a:r>
            <a:endParaRPr lang="en-US" sz="2800" b="0" i="0" u="none" strike="noStrike" baseline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921" y="557169"/>
            <a:ext cx="816953" cy="82296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3595509" y="190500"/>
            <a:ext cx="3029735" cy="5943600"/>
            <a:chOff x="3595509" y="190500"/>
            <a:chExt cx="3029735" cy="594360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3595509" y="3811735"/>
              <a:ext cx="2834640" cy="0"/>
            </a:xfrm>
            <a:prstGeom prst="line">
              <a:avLst/>
            </a:prstGeom>
            <a:ln w="12700" cap="rnd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Left Bracket 11"/>
            <p:cNvSpPr/>
            <p:nvPr userDrawn="1"/>
          </p:nvSpPr>
          <p:spPr>
            <a:xfrm>
              <a:off x="6442364" y="190500"/>
              <a:ext cx="182880" cy="5943600"/>
            </a:xfrm>
            <a:prstGeom prst="leftBracket">
              <a:avLst/>
            </a:prstGeom>
            <a:ln w="12700" cap="rnd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8"/>
          <p:cNvSpPr txBox="1">
            <a:spLocks/>
          </p:cNvSpPr>
          <p:nvPr userDrawn="1"/>
        </p:nvSpPr>
        <p:spPr>
          <a:xfrm>
            <a:off x="625136" y="356548"/>
            <a:ext cx="552166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ntinel Medium"/>
                <a:ea typeface="+mj-ea"/>
                <a:cs typeface="Sentinel Medium"/>
              </a:defRPr>
            </a:lvl1pPr>
          </a:lstStyle>
          <a:p>
            <a:r>
              <a:rPr lang="en-US" sz="3200">
                <a:latin typeface="+mj-lt"/>
              </a:rPr>
              <a:t>Convenience Care</a:t>
            </a:r>
          </a:p>
        </p:txBody>
      </p:sp>
    </p:spTree>
    <p:extLst>
      <p:ext uri="{BB962C8B-B14F-4D97-AF65-F5344CB8AC3E}">
        <p14:creationId xmlns:p14="http://schemas.microsoft.com/office/powerpoint/2010/main" val="399564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  <p:extLst>
    <p:ext uri="{DCECCB84-F9BA-43D5-87BE-67443E8EF086}">
      <p15:sldGuideLst xmlns:p15="http://schemas.microsoft.com/office/powerpoint/2012/main">
        <p15:guide id="0" pos="34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992">
          <p15:clr>
            <a:srgbClr val="FBAE40"/>
          </p15:clr>
        </p15:guide>
        <p15:guide id="4" pos="350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l-being coac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340" y="-1"/>
            <a:ext cx="5443000" cy="633536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7179576" y="1894580"/>
            <a:ext cx="4572000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Career Well-Being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Financial Well-Being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Social Well-Being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Emotional Well-Being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Physical Well-Being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0618" y="1154576"/>
            <a:ext cx="502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800" i="0">
                <a:solidFill>
                  <a:schemeClr val="accent5"/>
                </a:solidFill>
                <a:latin typeface="+mn-lt"/>
              </a:rPr>
              <a:t>BHS provides telephonic and virtual</a:t>
            </a:r>
            <a:r>
              <a:rPr lang="en-US" sz="2800" i="0" baseline="0">
                <a:solidFill>
                  <a:schemeClr val="accent5"/>
                </a:solidFill>
                <a:latin typeface="+mn-lt"/>
              </a:rPr>
              <a:t> wellness coaching. </a:t>
            </a:r>
            <a:r>
              <a:rPr lang="en-US" sz="2800" b="0" i="0">
                <a:solidFill>
                  <a:schemeClr val="accent5"/>
                </a:solidFill>
                <a:latin typeface="+mn-lt"/>
              </a:rPr>
              <a:t>Coaches </a:t>
            </a:r>
            <a:r>
              <a:rPr lang="en-US" altLang="en-US" sz="2800" i="0">
                <a:solidFill>
                  <a:schemeClr val="accent5"/>
                </a:solidFill>
                <a:latin typeface="+mn-lt"/>
                <a:ea typeface="ＭＳ Ｐゴシック" charset="-128"/>
              </a:rPr>
              <a:t>are dedicated to </a:t>
            </a:r>
            <a:r>
              <a:rPr lang="en-US" sz="2800" b="0" i="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keeping you engaged and motivated</a:t>
            </a:r>
            <a:r>
              <a:rPr lang="en-US" sz="2800" b="0" i="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2800" b="0" i="0">
                <a:solidFill>
                  <a:schemeClr val="accent5"/>
                </a:solidFill>
                <a:latin typeface="+mn-lt"/>
              </a:rPr>
              <a:t>reach your personal and workplace goals.</a:t>
            </a:r>
            <a:endParaRPr lang="en-US" sz="2800" i="0">
              <a:solidFill>
                <a:schemeClr val="accent5"/>
              </a:solidFill>
              <a:latin typeface="+mn-lt"/>
            </a:endParaRPr>
          </a:p>
          <a:p>
            <a:pPr>
              <a:spcAft>
                <a:spcPts val="1800"/>
              </a:spcAft>
            </a:pPr>
            <a:r>
              <a:rPr lang="en-US" sz="2800">
                <a:solidFill>
                  <a:schemeClr val="accent4"/>
                </a:solidFill>
              </a:rPr>
              <a:t>Aspects of well-being commonly addresses include:</a:t>
            </a:r>
          </a:p>
        </p:txBody>
      </p:sp>
      <p:sp>
        <p:nvSpPr>
          <p:cNvPr id="10" name="Title 8"/>
          <p:cNvSpPr txBox="1">
            <a:spLocks/>
          </p:cNvSpPr>
          <p:nvPr userDrawn="1"/>
        </p:nvSpPr>
        <p:spPr>
          <a:xfrm>
            <a:off x="625136" y="356548"/>
            <a:ext cx="5695388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ntinel Medium"/>
                <a:ea typeface="+mj-ea"/>
                <a:cs typeface="Sentinel Medium"/>
              </a:defRPr>
            </a:lvl1pPr>
          </a:lstStyle>
          <a:p>
            <a:r>
              <a:rPr lang="en-US" sz="3200" baseline="0">
                <a:latin typeface="+mj-lt"/>
              </a:rPr>
              <a:t>Wellness Coaching</a:t>
            </a:r>
            <a:endParaRPr lang="en-US" sz="3200">
              <a:latin typeface="+mj-lt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591863" y="190500"/>
            <a:ext cx="3033381" cy="5943600"/>
            <a:chOff x="3591863" y="190500"/>
            <a:chExt cx="3033381" cy="594360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3591863" y="4665553"/>
              <a:ext cx="2834640" cy="0"/>
            </a:xfrm>
            <a:prstGeom prst="line">
              <a:avLst/>
            </a:prstGeom>
            <a:ln w="12700" cap="rnd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Left Bracket 8"/>
            <p:cNvSpPr/>
            <p:nvPr userDrawn="1"/>
          </p:nvSpPr>
          <p:spPr>
            <a:xfrm>
              <a:off x="6442364" y="190500"/>
              <a:ext cx="182880" cy="5943600"/>
            </a:xfrm>
            <a:prstGeom prst="leftBracket">
              <a:avLst/>
            </a:prstGeom>
            <a:ln w="12700" cap="rnd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30" y="541119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1992">
          <p15:clr>
            <a:srgbClr val="FBAE40"/>
          </p15:clr>
        </p15:guide>
        <p15:guide id="3" pos="3480">
          <p15:clr>
            <a:srgbClr val="FBAE40"/>
          </p15:clr>
        </p15:guide>
        <p15:guide id="4" pos="3504">
          <p15:clr>
            <a:srgbClr val="FBAE40"/>
          </p15:clr>
        </p15:guide>
        <p15:guide id="5" orient="horz" pos="340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eferral 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"/>
          <a:stretch/>
        </p:blipFill>
        <p:spPr>
          <a:xfrm>
            <a:off x="6743700" y="-1"/>
            <a:ext cx="5448300" cy="634261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17986" y="1401992"/>
            <a:ext cx="556945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Aft>
                <a:spcPts val="24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800">
                <a:solidFill>
                  <a:schemeClr val="accent5"/>
                </a:solidFill>
              </a:rPr>
              <a:t>Self-referral</a:t>
            </a:r>
          </a:p>
          <a:p>
            <a:pPr marL="461963" indent="-461963">
              <a:spcAft>
                <a:spcPts val="24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800">
                <a:solidFill>
                  <a:schemeClr val="accent5"/>
                </a:solidFill>
              </a:rPr>
              <a:t>Informal Supervisory</a:t>
            </a:r>
          </a:p>
          <a:p>
            <a:pPr marL="461963" indent="-461963">
              <a:spcAft>
                <a:spcPts val="24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800">
                <a:solidFill>
                  <a:schemeClr val="accent5"/>
                </a:solidFill>
              </a:rPr>
              <a:t>Formal Supervisory</a:t>
            </a:r>
          </a:p>
          <a:p>
            <a:pPr marL="461963" indent="-461963">
              <a:spcAft>
                <a:spcPts val="24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800">
                <a:solidFill>
                  <a:schemeClr val="accent5"/>
                </a:solidFill>
              </a:rPr>
              <a:t>Mandatory Supervisory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22300" y="351816"/>
            <a:ext cx="557784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>
                <a:solidFill>
                  <a:schemeClr val="tx1"/>
                </a:solidFill>
                <a:latin typeface="+mj-lt"/>
                <a:cs typeface="+mn-cs"/>
              </a:rPr>
              <a:t>Four EAP Referral Types</a:t>
            </a:r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60" y="200089"/>
            <a:ext cx="1592096" cy="9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4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f-refer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323" y="-1839"/>
            <a:ext cx="5454727" cy="633653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17986" y="1160315"/>
            <a:ext cx="5569454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accent5"/>
                </a:solidFill>
              </a:rPr>
              <a:t>Any employee may contact BHS to seek information, schedule an appointment or discuss a personal problem.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accent5"/>
                </a:solidFill>
              </a:rPr>
              <a:t>A self-referred employee seeking assistance can do so with complete privacy.</a:t>
            </a:r>
            <a:endParaRPr lang="en-US" sz="280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22300" y="350699"/>
            <a:ext cx="557784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>
                <a:solidFill>
                  <a:schemeClr val="tx1"/>
                </a:solidFill>
                <a:latin typeface="+mj-lt"/>
                <a:cs typeface="+mn-cs"/>
              </a:rPr>
              <a:t>1. Self-referral</a:t>
            </a:r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60" y="200089"/>
            <a:ext cx="1592096" cy="9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4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refer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 userDrawn="1"/>
        </p:nvSpPr>
        <p:spPr>
          <a:xfrm>
            <a:off x="622300" y="356548"/>
            <a:ext cx="100584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ntinel Medium"/>
                <a:ea typeface="+mj-ea"/>
                <a:cs typeface="Sentinel Medium"/>
              </a:defRPr>
            </a:lvl1pPr>
          </a:lstStyle>
          <a:p>
            <a:r>
              <a:rPr lang="en-US" sz="3200">
                <a:latin typeface="+mj-lt"/>
              </a:rPr>
              <a:t>2. Informal Supervisory Referral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2300" y="1155700"/>
            <a:ext cx="1016489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Used when a supervisor notices a change in an employee’s performance and/or mood and encourages the employee to consult the EAP for help</a:t>
            </a:r>
          </a:p>
          <a:p>
            <a:pPr marL="457200" indent="-4572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A supervisor can informally refer an employee to the EAP by:</a:t>
            </a:r>
          </a:p>
          <a:p>
            <a:pPr marL="914400" lvl="1" indent="-4572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Promoting the EAP services as a resource; Informing the employee services are free and confidential</a:t>
            </a:r>
          </a:p>
          <a:p>
            <a:pPr marL="914400" lvl="1" indent="-4572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Strongly encourage the employee to contact BHS</a:t>
            </a:r>
          </a:p>
          <a:p>
            <a:pPr marL="914400" lvl="1" indent="-45720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Remind the employee that a professional can assist them with whatever problem is affecting his or her performance</a:t>
            </a:r>
          </a:p>
        </p:txBody>
      </p:sp>
    </p:spTree>
    <p:extLst>
      <p:ext uri="{BB962C8B-B14F-4D97-AF65-F5344CB8AC3E}">
        <p14:creationId xmlns:p14="http://schemas.microsoft.com/office/powerpoint/2010/main" val="9960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b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81A2E3-4A73-422B-B899-348C7C80D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"/>
          <a:stretch/>
        </p:blipFill>
        <p:spPr>
          <a:xfrm>
            <a:off x="-1" y="0"/>
            <a:ext cx="12192000" cy="686056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2297" y="738130"/>
            <a:ext cx="11029771" cy="560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BHS Employee Assistance Program (EAP) provides free, confidential, 24/7 support to </a:t>
            </a:r>
            <a:r>
              <a:rPr lang="en-US" sz="44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help you succeed</a:t>
            </a:r>
            <a:r>
              <a:rPr lang="en-US" sz="440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at work and life</a:t>
            </a:r>
            <a:endParaRPr lang="en-US" sz="4400" b="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refer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 userDrawn="1"/>
        </p:nvSpPr>
        <p:spPr>
          <a:xfrm>
            <a:off x="622300" y="350572"/>
            <a:ext cx="100584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ntinel Medium"/>
                <a:ea typeface="+mj-ea"/>
                <a:cs typeface="Sentinel Medium"/>
              </a:defRPr>
            </a:lvl1pPr>
          </a:lstStyle>
          <a:p>
            <a:r>
              <a:rPr lang="en-US" sz="3200">
                <a:latin typeface="+mj-lt"/>
              </a:rPr>
              <a:t>3. Formal Supervisory Referral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2299" y="1155700"/>
            <a:ext cx="1056315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accent5"/>
                </a:solidFill>
              </a:rPr>
              <a:t>Used for an employee whose once acceptable performance is deteriorating and have already tried making an informal referral </a:t>
            </a:r>
          </a:p>
          <a:p>
            <a:pPr marL="461963" indent="-461963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accent5"/>
                </a:solidFill>
              </a:rPr>
              <a:t>Formal referral examples include:</a:t>
            </a:r>
          </a:p>
          <a:p>
            <a:pPr marL="914400" lvl="1" indent="-4572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chemeClr val="accent5"/>
                </a:solidFill>
              </a:rPr>
              <a:t>Distracted, not focused at work</a:t>
            </a:r>
          </a:p>
          <a:p>
            <a:pPr marL="914400" lvl="1" indent="-4572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chemeClr val="accent5"/>
                </a:solidFill>
              </a:rPr>
              <a:t>Sharing personal stressors at work</a:t>
            </a:r>
          </a:p>
          <a:p>
            <a:pPr marL="914400" lvl="1" indent="-4572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chemeClr val="accent5"/>
                </a:solidFill>
              </a:rPr>
              <a:t>Decline in work performance</a:t>
            </a:r>
          </a:p>
          <a:p>
            <a:pPr marL="461963" lvl="0" indent="-461963" algn="l" defTabSz="914400" rtl="0" eaLnBrk="1" latinLnBrk="0" hangingPunct="1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 kern="120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Used as a resource for the employee to improve their work performance before disciplinary action is necessary</a:t>
            </a:r>
            <a:endParaRPr lang="en-US" sz="2800" kern="120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2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4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datory refer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 userDrawn="1"/>
        </p:nvSpPr>
        <p:spPr>
          <a:xfrm>
            <a:off x="622300" y="350572"/>
            <a:ext cx="100584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ntinel Medium"/>
                <a:ea typeface="+mj-ea"/>
                <a:cs typeface="Sentinel Medium"/>
              </a:defRPr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atin typeface="+mj-lt"/>
              </a:rPr>
              <a:t>4. Mandatory Supervisory Referral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2299" y="1155700"/>
            <a:ext cx="1042670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Used when there is a serious policy violation or risk of termination due to unchanged behavior.</a:t>
            </a:r>
          </a:p>
          <a:p>
            <a:pPr marL="461963" indent="-461963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Mandatory referral examples include:</a:t>
            </a:r>
          </a:p>
          <a:p>
            <a:pPr marL="914400" lvl="1" indent="-452438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Threatening behaviors at work, harassment, angry outbursts</a:t>
            </a:r>
          </a:p>
          <a:p>
            <a:pPr marL="914400" lvl="1" indent="-452438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Violation of substance abuse policy</a:t>
            </a:r>
          </a:p>
          <a:p>
            <a:pPr marL="914400" lvl="1" indent="-452438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Continued absenteeism/tardiness despite multiple warnings</a:t>
            </a:r>
          </a:p>
        </p:txBody>
      </p:sp>
    </p:spTree>
    <p:extLst>
      <p:ext uri="{BB962C8B-B14F-4D97-AF65-F5344CB8AC3E}">
        <p14:creationId xmlns:p14="http://schemas.microsoft.com/office/powerpoint/2010/main" val="13525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4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datory referral_HR MANAG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 userDrawn="1"/>
        </p:nvSpPr>
        <p:spPr>
          <a:xfrm>
            <a:off x="622300" y="350572"/>
            <a:ext cx="100584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ntinel Medium"/>
                <a:ea typeface="+mj-ea"/>
                <a:cs typeface="Sentinel Medium"/>
              </a:defRPr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atin typeface="+mj-lt"/>
              </a:rPr>
              <a:t>4. Mandatory Supervisory Referral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2299" y="1155700"/>
            <a:ext cx="1066947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461963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schemeClr val="accent4"/>
                </a:solidFill>
              </a:rPr>
              <a:t>All mandatory referrals must go through your human resources (HR) department prior to any communication with your employee.</a:t>
            </a:r>
            <a:endParaRPr lang="en-US" sz="2800">
              <a:solidFill>
                <a:schemeClr val="accent4"/>
              </a:solidFill>
            </a:endParaRPr>
          </a:p>
          <a:p>
            <a:pPr marL="461963" indent="-461963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Used when there is a serious policy violation or risk of termination due to unchanged behavior.</a:t>
            </a:r>
          </a:p>
          <a:p>
            <a:pPr marL="461963" indent="-461963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5"/>
                </a:solidFill>
              </a:rPr>
              <a:t>Mandatory referral examples include:</a:t>
            </a:r>
          </a:p>
          <a:p>
            <a:pPr marL="914400" lvl="1" indent="-452438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Threatening behaviors at work, harassment, angry outbursts</a:t>
            </a:r>
          </a:p>
          <a:p>
            <a:pPr marL="914400" lvl="1" indent="-452438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Violation of substance abuse policy</a:t>
            </a:r>
          </a:p>
          <a:p>
            <a:pPr marL="914400" lvl="1" indent="-452438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5"/>
                </a:solidFill>
              </a:rPr>
              <a:t>Continued absenteeism/tardiness despite multiple warnings</a:t>
            </a:r>
          </a:p>
        </p:txBody>
      </p:sp>
    </p:spTree>
    <p:extLst>
      <p:ext uri="{BB962C8B-B14F-4D97-AF65-F5344CB8AC3E}">
        <p14:creationId xmlns:p14="http://schemas.microsoft.com/office/powerpoint/2010/main" val="19372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4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554F-A81D-4F66-93C3-E5FCC5C8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87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554F-A81D-4F66-93C3-E5FCC5C8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5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bout bh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2298" y="738130"/>
            <a:ext cx="10994936" cy="560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EAP services are available to all employees and household members. </a:t>
            </a:r>
            <a:endParaRPr lang="en-US" sz="4400" b="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83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_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" b="1282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55551" y="3044279"/>
            <a:ext cx="5836689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Georgia" panose="02040502050405020303" pitchFamily="18" charset="0"/>
              </a:rPr>
              <a:t>MyBHS Portal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6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at is a performance consul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D4DD3-4884-44ED-889A-8AF21BCF7F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550" y="354853"/>
            <a:ext cx="9144000" cy="54864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BHS App</a:t>
            </a:r>
          </a:p>
        </p:txBody>
      </p:sp>
      <p:pic>
        <p:nvPicPr>
          <p:cNvPr id="13" name="Picture 2" descr="Image result for google play logo">
            <a:extLst>
              <a:ext uri="{FF2B5EF4-FFF2-40B4-BE49-F238E27FC236}">
                <a16:creationId xmlns:a16="http://schemas.microsoft.com/office/drawing/2014/main" id="{E2C68C86-FA1E-485B-A09D-79BD1D9EE4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36" y="5599720"/>
            <a:ext cx="1463040" cy="5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2DB7675-3529-4EB6-A368-BA487A4D5B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5676" y="5693097"/>
            <a:ext cx="1280160" cy="37943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2BABC71-65DA-491F-8865-B97942B3F3FD}"/>
              </a:ext>
            </a:extLst>
          </p:cNvPr>
          <p:cNvGrpSpPr/>
          <p:nvPr userDrawn="1"/>
        </p:nvGrpSpPr>
        <p:grpSpPr>
          <a:xfrm>
            <a:off x="472227" y="1550360"/>
            <a:ext cx="5318956" cy="3823461"/>
            <a:chOff x="289347" y="2008906"/>
            <a:chExt cx="5318956" cy="382346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4B1E78-9051-44C8-9A30-19A0ABC631F4}"/>
                </a:ext>
              </a:extLst>
            </p:cNvPr>
            <p:cNvSpPr txBox="1"/>
            <p:nvPr userDrawn="1"/>
          </p:nvSpPr>
          <p:spPr>
            <a:xfrm>
              <a:off x="293823" y="3108148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Franklin Gothic Book" panose="020B0503020102020204" pitchFamily="34" charset="0"/>
                  <a:cs typeface="Ideal Sans Light" pitchFamily="50" charset="0"/>
                </a:rPr>
                <a:t>One-touch Dialing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B06E2E-A6BE-4F8A-A372-3B08538E9224}"/>
                </a:ext>
              </a:extLst>
            </p:cNvPr>
            <p:cNvSpPr txBox="1"/>
            <p:nvPr userDrawn="1"/>
          </p:nvSpPr>
          <p:spPr>
            <a:xfrm>
              <a:off x="2126879" y="3108148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Franklin Gothic Book" panose="020B0503020102020204" pitchFamily="34" charset="0"/>
                  <a:cs typeface="Ideal Sans Light" pitchFamily="50" charset="0"/>
                </a:rPr>
                <a:t>Live Chat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ACF30D-10DC-47CE-A5E0-043A7CAA6A55}"/>
                </a:ext>
              </a:extLst>
            </p:cNvPr>
            <p:cNvSpPr txBox="1"/>
            <p:nvPr userDrawn="1"/>
          </p:nvSpPr>
          <p:spPr>
            <a:xfrm>
              <a:off x="3972941" y="3108148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Franklin Gothic Book" panose="020B0503020102020204" pitchFamily="34" charset="0"/>
                  <a:cs typeface="Ideal Sans Light" pitchFamily="50" charset="0"/>
                </a:rPr>
                <a:t>Ask a Question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A22F0F-D9A2-4AD5-A5D7-9D936A35F1E9}"/>
                </a:ext>
              </a:extLst>
            </p:cNvPr>
            <p:cNvSpPr txBox="1"/>
            <p:nvPr userDrawn="1"/>
          </p:nvSpPr>
          <p:spPr>
            <a:xfrm>
              <a:off x="289347" y="5124481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Franklin Gothic Book" panose="020B0503020102020204" pitchFamily="34" charset="0"/>
                  <a:cs typeface="Ideal Sans Light" pitchFamily="50" charset="0"/>
                </a:rPr>
                <a:t>Articles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586899-D974-4ED7-B343-E6F708880EB9}"/>
                </a:ext>
              </a:extLst>
            </p:cNvPr>
            <p:cNvSpPr txBox="1"/>
            <p:nvPr userDrawn="1"/>
          </p:nvSpPr>
          <p:spPr>
            <a:xfrm>
              <a:off x="2131144" y="5124481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Franklin Gothic Book" panose="020B0503020102020204" pitchFamily="34" charset="0"/>
                  <a:cs typeface="Ideal Sans Light" pitchFamily="50" charset="0"/>
                </a:rPr>
                <a:t>Assessments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700585-89E7-4808-9EB9-39559370320B}"/>
                </a:ext>
              </a:extLst>
            </p:cNvPr>
            <p:cNvSpPr txBox="1"/>
            <p:nvPr userDrawn="1"/>
          </p:nvSpPr>
          <p:spPr>
            <a:xfrm>
              <a:off x="3928231" y="5124481"/>
              <a:ext cx="1680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Franklin Gothic Book" panose="020B0503020102020204" pitchFamily="34" charset="0"/>
                  <a:cs typeface="Ideal Sans Light" pitchFamily="50" charset="0"/>
                </a:rPr>
                <a:t>Trainings and Webinars</a:t>
              </a:r>
            </a:p>
          </p:txBody>
        </p:sp>
        <p:pic>
          <p:nvPicPr>
            <p:cNvPr id="21" name="Graphic 20" descr="Newspaper">
              <a:extLst>
                <a:ext uri="{FF2B5EF4-FFF2-40B4-BE49-F238E27FC236}">
                  <a16:creationId xmlns:a16="http://schemas.microsoft.com/office/drawing/2014/main" id="{A17453A6-9351-4E3D-A21A-54F802099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6971" y="3981481"/>
              <a:ext cx="1143000" cy="1143000"/>
            </a:xfrm>
            <a:prstGeom prst="rect">
              <a:avLst/>
            </a:prstGeom>
          </p:spPr>
        </p:pic>
        <p:pic>
          <p:nvPicPr>
            <p:cNvPr id="22" name="Graphic 21" descr="Teacher">
              <a:extLst>
                <a:ext uri="{FF2B5EF4-FFF2-40B4-BE49-F238E27FC236}">
                  <a16:creationId xmlns:a16="http://schemas.microsoft.com/office/drawing/2014/main" id="{34BA78B0-D8D9-484D-9AD9-6593FFD97B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96767" y="3981481"/>
              <a:ext cx="1143000" cy="1143000"/>
            </a:xfrm>
            <a:prstGeom prst="rect">
              <a:avLst/>
            </a:prstGeom>
          </p:spPr>
        </p:pic>
        <p:pic>
          <p:nvPicPr>
            <p:cNvPr id="23" name="Graphic 22" descr="Clipboard Mixed">
              <a:extLst>
                <a:ext uri="{FF2B5EF4-FFF2-40B4-BE49-F238E27FC236}">
                  <a16:creationId xmlns:a16="http://schemas.microsoft.com/office/drawing/2014/main" id="{8DEDBF36-3F11-4267-AEE0-BDA5DE569F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61869" y="3981481"/>
              <a:ext cx="1143000" cy="1143000"/>
            </a:xfrm>
            <a:prstGeom prst="rect">
              <a:avLst/>
            </a:prstGeom>
          </p:spPr>
        </p:pic>
        <p:pic>
          <p:nvPicPr>
            <p:cNvPr id="24" name="Graphic 23" descr="Chat">
              <a:extLst>
                <a:ext uri="{FF2B5EF4-FFF2-40B4-BE49-F238E27FC236}">
                  <a16:creationId xmlns:a16="http://schemas.microsoft.com/office/drawing/2014/main" id="{FAA53700-5704-4B34-AA28-9677C8DFD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2355479" y="2011680"/>
              <a:ext cx="1143000" cy="1143000"/>
            </a:xfrm>
            <a:prstGeom prst="rect">
              <a:avLst/>
            </a:prstGeom>
          </p:spPr>
        </p:pic>
        <p:pic>
          <p:nvPicPr>
            <p:cNvPr id="25" name="Graphic 24" descr="Badge Question Mark outline">
              <a:extLst>
                <a:ext uri="{FF2B5EF4-FFF2-40B4-BE49-F238E27FC236}">
                  <a16:creationId xmlns:a16="http://schemas.microsoft.com/office/drawing/2014/main" id="{AB147B99-A2AE-455E-B1BA-C1BB0D64D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197057" y="2008906"/>
              <a:ext cx="1143000" cy="1143000"/>
            </a:xfrm>
            <a:prstGeom prst="rect">
              <a:avLst/>
            </a:prstGeom>
          </p:spPr>
        </p:pic>
        <p:pic>
          <p:nvPicPr>
            <p:cNvPr id="26" name="Graphic 25" descr="Smart Phone outline">
              <a:extLst>
                <a:ext uri="{FF2B5EF4-FFF2-40B4-BE49-F238E27FC236}">
                  <a16:creationId xmlns:a16="http://schemas.microsoft.com/office/drawing/2014/main" id="{1417C609-A26C-478C-B573-930EC15D44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13901" y="2011680"/>
              <a:ext cx="1143000" cy="1143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696E378-5454-D32A-8F49-FDA9B6AEA502}"/>
              </a:ext>
            </a:extLst>
          </p:cNvPr>
          <p:cNvGrpSpPr/>
          <p:nvPr userDrawn="1"/>
        </p:nvGrpSpPr>
        <p:grpSpPr>
          <a:xfrm>
            <a:off x="5791183" y="1316920"/>
            <a:ext cx="6245237" cy="4151791"/>
            <a:chOff x="5538779" y="1259768"/>
            <a:chExt cx="6497641" cy="4319587"/>
          </a:xfrm>
        </p:grpSpPr>
        <p:pic>
          <p:nvPicPr>
            <p:cNvPr id="4" name="Picture 3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5C9BB737-B90A-D3B4-0780-D6A1D4EF6D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779" y="1274055"/>
              <a:ext cx="2197100" cy="4305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F16CBA-4360-10D5-16DA-15861B6209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6192" y="1274055"/>
              <a:ext cx="2197100" cy="4305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8F94F3-58AC-2A12-D2CD-B146AD5BD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39320" y="1259768"/>
              <a:ext cx="2197100" cy="430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0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,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096000" cy="6327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22300" y="35631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+mj-lt"/>
              </a:rPr>
              <a:t>My</a:t>
            </a:r>
            <a:r>
              <a:rPr lang="en-US" sz="3200" baseline="0">
                <a:solidFill>
                  <a:schemeClr val="tx1"/>
                </a:solidFill>
                <a:latin typeface="+mj-lt"/>
              </a:rPr>
              <a:t>BHS Portal </a:t>
            </a:r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7986" y="1159367"/>
            <a:ext cx="502081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>
                <a:solidFill>
                  <a:schemeClr val="accent3"/>
                </a:solidFill>
                <a:latin typeface="+mn-lt"/>
              </a:rPr>
              <a:t>Access a variety of trusted online resources to help improve your overall </a:t>
            </a:r>
            <a:r>
              <a:rPr lang="en-US" sz="2800" baseline="0">
                <a:solidFill>
                  <a:schemeClr val="accent3"/>
                </a:solidFill>
                <a:latin typeface="+mn-lt"/>
              </a:rPr>
              <a:t>well-being.</a:t>
            </a:r>
          </a:p>
          <a:p>
            <a: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4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2400" baseline="0">
                <a:solidFill>
                  <a:schemeClr val="accent1"/>
                </a:solidFill>
                <a:latin typeface="+mj-lt"/>
              </a:rPr>
              <a:t>|</a:t>
            </a:r>
            <a:r>
              <a:rPr lang="en-US" sz="2400" baseline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aseline="0">
                <a:solidFill>
                  <a:schemeClr val="accent5"/>
                </a:solidFill>
                <a:latin typeface="+mn-lt"/>
              </a:rPr>
              <a:t>Visit </a:t>
            </a:r>
            <a:r>
              <a:rPr lang="en-US" sz="2400" baseline="0" err="1">
                <a:solidFill>
                  <a:schemeClr val="accent4"/>
                </a:solidFill>
                <a:latin typeface="+mn-lt"/>
              </a:rPr>
              <a:t>portal.BHSonline.com</a:t>
            </a:r>
            <a:endParaRPr lang="en-US" sz="2400" baseline="0">
              <a:solidFill>
                <a:schemeClr val="accent4"/>
              </a:solidFill>
              <a:latin typeface="+mn-lt"/>
            </a:endParaRPr>
          </a:p>
          <a:p>
            <a: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2400" baseline="0">
                <a:solidFill>
                  <a:schemeClr val="accent1"/>
                </a:solidFill>
                <a:latin typeface="+mj-lt"/>
              </a:rPr>
              <a:t>|</a:t>
            </a:r>
            <a:r>
              <a:rPr lang="en-US" sz="2400" baseline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aseline="0">
                <a:solidFill>
                  <a:schemeClr val="accent5"/>
                </a:solidFill>
                <a:latin typeface="+mn-lt"/>
              </a:rPr>
              <a:t>Enter Organization ID</a:t>
            </a:r>
            <a:r>
              <a:rPr lang="en-US" sz="2400" baseline="0">
                <a:solidFill>
                  <a:schemeClr val="accent4"/>
                </a:solidFill>
                <a:latin typeface="+mn-lt"/>
              </a:rPr>
              <a:t>*</a:t>
            </a:r>
            <a:endParaRPr lang="en-US" sz="2400" baseline="0">
              <a:solidFill>
                <a:schemeClr val="accent5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>
                <a:solidFill>
                  <a:schemeClr val="tx1"/>
                </a:solidFill>
                <a:latin typeface="+mn-lt"/>
              </a:rPr>
              <a:t>                   </a:t>
            </a:r>
            <a:r>
              <a:rPr lang="en-US" sz="1200" baseline="0">
                <a:solidFill>
                  <a:schemeClr val="accent4"/>
                </a:solidFill>
                <a:latin typeface="+mn-lt"/>
              </a:rPr>
              <a:t>*</a:t>
            </a:r>
            <a:r>
              <a:rPr lang="en-US" sz="1200" baseline="0">
                <a:solidFill>
                  <a:schemeClr val="tx1"/>
                </a:solidFill>
                <a:latin typeface="+mn-lt"/>
              </a:rPr>
              <a:t>ID can be found in your Summary of Services</a:t>
            </a:r>
          </a:p>
          <a:p>
            <a: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+mj-lt"/>
              <a:buAutoNum type="arabicPeriod" startAt="3"/>
              <a:tabLst/>
              <a:defRPr/>
            </a:pPr>
            <a:r>
              <a:rPr lang="en-US" sz="2400" baseline="0">
                <a:solidFill>
                  <a:schemeClr val="accent1"/>
                </a:solidFill>
                <a:latin typeface="+mj-lt"/>
              </a:rPr>
              <a:t>|</a:t>
            </a:r>
            <a:r>
              <a:rPr lang="en-US" sz="2400" baseline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aseline="0">
                <a:solidFill>
                  <a:schemeClr val="accent5"/>
                </a:solidFill>
                <a:latin typeface="+mn-lt"/>
              </a:rPr>
              <a:t>Click the “LOGIN” button </a:t>
            </a:r>
            <a:r>
              <a:rPr lang="en-US" sz="2400" baseline="0">
                <a:solidFill>
                  <a:schemeClr val="tx1"/>
                </a:solidFill>
                <a:latin typeface="+mn-lt"/>
              </a:rPr>
              <a:t>	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6569057" y="1605477"/>
            <a:ext cx="5079717" cy="3966648"/>
            <a:chOff x="6569057" y="2015052"/>
            <a:chExt cx="5079717" cy="396664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569057" y="2015052"/>
              <a:ext cx="5079717" cy="3966648"/>
              <a:chOff x="3254850" y="1963604"/>
              <a:chExt cx="5682303" cy="443719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54850" y="1963604"/>
                <a:ext cx="5682303" cy="4437196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450929" y="4649564"/>
                <a:ext cx="5257800" cy="630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 descr="Screen Clipping"/>
            <p:cNvPicPr>
              <a:picLocks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8"/>
            <a:stretch/>
          </p:blipFill>
          <p:spPr>
            <a:xfrm>
              <a:off x="6733032" y="2193833"/>
              <a:ext cx="4745736" cy="2788920"/>
            </a:xfrm>
            <a:prstGeom prst="rect">
              <a:avLst/>
            </a:prstGeom>
          </p:spPr>
        </p:pic>
        <p:sp>
          <p:nvSpPr>
            <p:cNvPr id="14" name="Arrow: Right 8"/>
            <p:cNvSpPr>
              <a:spLocks noChangeAspect="1"/>
            </p:cNvSpPr>
            <p:nvPr userDrawn="1"/>
          </p:nvSpPr>
          <p:spPr>
            <a:xfrm>
              <a:off x="9400202" y="3814892"/>
              <a:ext cx="365760" cy="380425"/>
            </a:xfrm>
            <a:custGeom>
              <a:avLst/>
              <a:gdLst>
                <a:gd name="connsiteX0" fmla="*/ 0 w 749668"/>
                <a:gd name="connsiteY0" fmla="*/ 157075 h 628299"/>
                <a:gd name="connsiteX1" fmla="*/ 435519 w 749668"/>
                <a:gd name="connsiteY1" fmla="*/ 157075 h 628299"/>
                <a:gd name="connsiteX2" fmla="*/ 435519 w 749668"/>
                <a:gd name="connsiteY2" fmla="*/ 0 h 628299"/>
                <a:gd name="connsiteX3" fmla="*/ 749668 w 749668"/>
                <a:gd name="connsiteY3" fmla="*/ 314150 h 628299"/>
                <a:gd name="connsiteX4" fmla="*/ 435519 w 749668"/>
                <a:gd name="connsiteY4" fmla="*/ 628299 h 628299"/>
                <a:gd name="connsiteX5" fmla="*/ 435519 w 749668"/>
                <a:gd name="connsiteY5" fmla="*/ 471224 h 628299"/>
                <a:gd name="connsiteX6" fmla="*/ 0 w 749668"/>
                <a:gd name="connsiteY6" fmla="*/ 471224 h 628299"/>
                <a:gd name="connsiteX7" fmla="*/ 0 w 749668"/>
                <a:gd name="connsiteY7" fmla="*/ 157075 h 628299"/>
                <a:gd name="connsiteX0" fmla="*/ 0 w 749668"/>
                <a:gd name="connsiteY0" fmla="*/ 157075 h 628299"/>
                <a:gd name="connsiteX1" fmla="*/ 435519 w 749668"/>
                <a:gd name="connsiteY1" fmla="*/ 157075 h 628299"/>
                <a:gd name="connsiteX2" fmla="*/ 435519 w 749668"/>
                <a:gd name="connsiteY2" fmla="*/ 0 h 628299"/>
                <a:gd name="connsiteX3" fmla="*/ 749668 w 749668"/>
                <a:gd name="connsiteY3" fmla="*/ 314150 h 628299"/>
                <a:gd name="connsiteX4" fmla="*/ 435519 w 749668"/>
                <a:gd name="connsiteY4" fmla="*/ 628299 h 628299"/>
                <a:gd name="connsiteX5" fmla="*/ 435519 w 749668"/>
                <a:gd name="connsiteY5" fmla="*/ 471224 h 628299"/>
                <a:gd name="connsiteX6" fmla="*/ 0 w 749668"/>
                <a:gd name="connsiteY6" fmla="*/ 471224 h 628299"/>
                <a:gd name="connsiteX7" fmla="*/ 0 w 749668"/>
                <a:gd name="connsiteY7" fmla="*/ 157075 h 628299"/>
                <a:gd name="connsiteX0" fmla="*/ 0 w 749668"/>
                <a:gd name="connsiteY0" fmla="*/ 471224 h 628299"/>
                <a:gd name="connsiteX1" fmla="*/ 435519 w 749668"/>
                <a:gd name="connsiteY1" fmla="*/ 157075 h 628299"/>
                <a:gd name="connsiteX2" fmla="*/ 435519 w 749668"/>
                <a:gd name="connsiteY2" fmla="*/ 0 h 628299"/>
                <a:gd name="connsiteX3" fmla="*/ 749668 w 749668"/>
                <a:gd name="connsiteY3" fmla="*/ 314150 h 628299"/>
                <a:gd name="connsiteX4" fmla="*/ 435519 w 749668"/>
                <a:gd name="connsiteY4" fmla="*/ 628299 h 628299"/>
                <a:gd name="connsiteX5" fmla="*/ 435519 w 749668"/>
                <a:gd name="connsiteY5" fmla="*/ 471224 h 628299"/>
                <a:gd name="connsiteX6" fmla="*/ 0 w 749668"/>
                <a:gd name="connsiteY6" fmla="*/ 471224 h 628299"/>
                <a:gd name="connsiteX0" fmla="*/ 0 w 749668"/>
                <a:gd name="connsiteY0" fmla="*/ 319759 h 628299"/>
                <a:gd name="connsiteX1" fmla="*/ 435519 w 749668"/>
                <a:gd name="connsiteY1" fmla="*/ 157075 h 628299"/>
                <a:gd name="connsiteX2" fmla="*/ 435519 w 749668"/>
                <a:gd name="connsiteY2" fmla="*/ 0 h 628299"/>
                <a:gd name="connsiteX3" fmla="*/ 749668 w 749668"/>
                <a:gd name="connsiteY3" fmla="*/ 314150 h 628299"/>
                <a:gd name="connsiteX4" fmla="*/ 435519 w 749668"/>
                <a:gd name="connsiteY4" fmla="*/ 628299 h 628299"/>
                <a:gd name="connsiteX5" fmla="*/ 435519 w 749668"/>
                <a:gd name="connsiteY5" fmla="*/ 471224 h 628299"/>
                <a:gd name="connsiteX6" fmla="*/ 0 w 749668"/>
                <a:gd name="connsiteY6" fmla="*/ 319759 h 628299"/>
                <a:gd name="connsiteX0" fmla="*/ 0 w 749668"/>
                <a:gd name="connsiteY0" fmla="*/ 437565 h 746105"/>
                <a:gd name="connsiteX1" fmla="*/ 435519 w 749668"/>
                <a:gd name="connsiteY1" fmla="*/ 274881 h 746105"/>
                <a:gd name="connsiteX2" fmla="*/ 370903 w 749668"/>
                <a:gd name="connsiteY2" fmla="*/ 0 h 746105"/>
                <a:gd name="connsiteX3" fmla="*/ 749668 w 749668"/>
                <a:gd name="connsiteY3" fmla="*/ 431956 h 746105"/>
                <a:gd name="connsiteX4" fmla="*/ 435519 w 749668"/>
                <a:gd name="connsiteY4" fmla="*/ 746105 h 746105"/>
                <a:gd name="connsiteX5" fmla="*/ 435519 w 749668"/>
                <a:gd name="connsiteY5" fmla="*/ 589030 h 746105"/>
                <a:gd name="connsiteX6" fmla="*/ 0 w 749668"/>
                <a:gd name="connsiteY6" fmla="*/ 437565 h 746105"/>
                <a:gd name="connsiteX0" fmla="*/ 0 w 749668"/>
                <a:gd name="connsiteY0" fmla="*/ 437565 h 863912"/>
                <a:gd name="connsiteX1" fmla="*/ 435519 w 749668"/>
                <a:gd name="connsiteY1" fmla="*/ 274881 h 863912"/>
                <a:gd name="connsiteX2" fmla="*/ 370903 w 749668"/>
                <a:gd name="connsiteY2" fmla="*/ 0 h 863912"/>
                <a:gd name="connsiteX3" fmla="*/ 749668 w 749668"/>
                <a:gd name="connsiteY3" fmla="*/ 431956 h 863912"/>
                <a:gd name="connsiteX4" fmla="*/ 375519 w 749668"/>
                <a:gd name="connsiteY4" fmla="*/ 863912 h 863912"/>
                <a:gd name="connsiteX5" fmla="*/ 435519 w 749668"/>
                <a:gd name="connsiteY5" fmla="*/ 589030 h 863912"/>
                <a:gd name="connsiteX6" fmla="*/ 0 w 749668"/>
                <a:gd name="connsiteY6" fmla="*/ 437565 h 863912"/>
                <a:gd name="connsiteX0" fmla="*/ 0 w 749668"/>
                <a:gd name="connsiteY0" fmla="*/ 437565 h 863912"/>
                <a:gd name="connsiteX1" fmla="*/ 443786 w 749668"/>
                <a:gd name="connsiteY1" fmla="*/ 335171 h 863912"/>
                <a:gd name="connsiteX2" fmla="*/ 370903 w 749668"/>
                <a:gd name="connsiteY2" fmla="*/ 0 h 863912"/>
                <a:gd name="connsiteX3" fmla="*/ 749668 w 749668"/>
                <a:gd name="connsiteY3" fmla="*/ 431956 h 863912"/>
                <a:gd name="connsiteX4" fmla="*/ 375519 w 749668"/>
                <a:gd name="connsiteY4" fmla="*/ 863912 h 863912"/>
                <a:gd name="connsiteX5" fmla="*/ 435519 w 749668"/>
                <a:gd name="connsiteY5" fmla="*/ 589030 h 863912"/>
                <a:gd name="connsiteX6" fmla="*/ 0 w 749668"/>
                <a:gd name="connsiteY6" fmla="*/ 437565 h 863912"/>
                <a:gd name="connsiteX0" fmla="*/ 0 w 749668"/>
                <a:gd name="connsiteY0" fmla="*/ 437565 h 863912"/>
                <a:gd name="connsiteX1" fmla="*/ 443786 w 749668"/>
                <a:gd name="connsiteY1" fmla="*/ 335171 h 863912"/>
                <a:gd name="connsiteX2" fmla="*/ 370903 w 749668"/>
                <a:gd name="connsiteY2" fmla="*/ 0 h 863912"/>
                <a:gd name="connsiteX3" fmla="*/ 749668 w 749668"/>
                <a:gd name="connsiteY3" fmla="*/ 431956 h 863912"/>
                <a:gd name="connsiteX4" fmla="*/ 375519 w 749668"/>
                <a:gd name="connsiteY4" fmla="*/ 863912 h 863912"/>
                <a:gd name="connsiteX5" fmla="*/ 439653 w 749668"/>
                <a:gd name="connsiteY5" fmla="*/ 533764 h 863912"/>
                <a:gd name="connsiteX6" fmla="*/ 0 w 749668"/>
                <a:gd name="connsiteY6" fmla="*/ 437565 h 863912"/>
                <a:gd name="connsiteX0" fmla="*/ 0 w 729021"/>
                <a:gd name="connsiteY0" fmla="*/ 437565 h 863912"/>
                <a:gd name="connsiteX1" fmla="*/ 423139 w 729021"/>
                <a:gd name="connsiteY1" fmla="*/ 335171 h 863912"/>
                <a:gd name="connsiteX2" fmla="*/ 350256 w 729021"/>
                <a:gd name="connsiteY2" fmla="*/ 0 h 863912"/>
                <a:gd name="connsiteX3" fmla="*/ 729021 w 729021"/>
                <a:gd name="connsiteY3" fmla="*/ 431956 h 863912"/>
                <a:gd name="connsiteX4" fmla="*/ 354872 w 729021"/>
                <a:gd name="connsiteY4" fmla="*/ 863912 h 863912"/>
                <a:gd name="connsiteX5" fmla="*/ 419006 w 729021"/>
                <a:gd name="connsiteY5" fmla="*/ 533764 h 863912"/>
                <a:gd name="connsiteX6" fmla="*/ 0 w 729021"/>
                <a:gd name="connsiteY6" fmla="*/ 437565 h 863912"/>
                <a:gd name="connsiteX0" fmla="*/ 0 w 729021"/>
                <a:gd name="connsiteY0" fmla="*/ 457661 h 884008"/>
                <a:gd name="connsiteX1" fmla="*/ 423139 w 729021"/>
                <a:gd name="connsiteY1" fmla="*/ 355267 h 884008"/>
                <a:gd name="connsiteX2" fmla="*/ 350256 w 729021"/>
                <a:gd name="connsiteY2" fmla="*/ 0 h 884008"/>
                <a:gd name="connsiteX3" fmla="*/ 729021 w 729021"/>
                <a:gd name="connsiteY3" fmla="*/ 452052 h 884008"/>
                <a:gd name="connsiteX4" fmla="*/ 354872 w 729021"/>
                <a:gd name="connsiteY4" fmla="*/ 884008 h 884008"/>
                <a:gd name="connsiteX5" fmla="*/ 419006 w 729021"/>
                <a:gd name="connsiteY5" fmla="*/ 553860 h 884008"/>
                <a:gd name="connsiteX6" fmla="*/ 0 w 729021"/>
                <a:gd name="connsiteY6" fmla="*/ 457661 h 884008"/>
                <a:gd name="connsiteX0" fmla="*/ 0 w 729021"/>
                <a:gd name="connsiteY0" fmla="*/ 447613 h 873960"/>
                <a:gd name="connsiteX1" fmla="*/ 423139 w 729021"/>
                <a:gd name="connsiteY1" fmla="*/ 345219 h 873960"/>
                <a:gd name="connsiteX2" fmla="*/ 350256 w 729021"/>
                <a:gd name="connsiteY2" fmla="*/ 0 h 873960"/>
                <a:gd name="connsiteX3" fmla="*/ 729021 w 729021"/>
                <a:gd name="connsiteY3" fmla="*/ 442004 h 873960"/>
                <a:gd name="connsiteX4" fmla="*/ 354872 w 729021"/>
                <a:gd name="connsiteY4" fmla="*/ 873960 h 873960"/>
                <a:gd name="connsiteX5" fmla="*/ 419006 w 729021"/>
                <a:gd name="connsiteY5" fmla="*/ 543812 h 873960"/>
                <a:gd name="connsiteX6" fmla="*/ 0 w 729021"/>
                <a:gd name="connsiteY6" fmla="*/ 447613 h 873960"/>
                <a:gd name="connsiteX0" fmla="*/ 0 w 729021"/>
                <a:gd name="connsiteY0" fmla="*/ 447613 h 873960"/>
                <a:gd name="connsiteX1" fmla="*/ 423139 w 729021"/>
                <a:gd name="connsiteY1" fmla="*/ 345219 h 873960"/>
                <a:gd name="connsiteX2" fmla="*/ 354250 w 729021"/>
                <a:gd name="connsiteY2" fmla="*/ 0 h 873960"/>
                <a:gd name="connsiteX3" fmla="*/ 729021 w 729021"/>
                <a:gd name="connsiteY3" fmla="*/ 442004 h 873960"/>
                <a:gd name="connsiteX4" fmla="*/ 354872 w 729021"/>
                <a:gd name="connsiteY4" fmla="*/ 873960 h 873960"/>
                <a:gd name="connsiteX5" fmla="*/ 419006 w 729021"/>
                <a:gd name="connsiteY5" fmla="*/ 543812 h 873960"/>
                <a:gd name="connsiteX6" fmla="*/ 0 w 729021"/>
                <a:gd name="connsiteY6" fmla="*/ 447613 h 873960"/>
                <a:gd name="connsiteX0" fmla="*/ 0 w 729021"/>
                <a:gd name="connsiteY0" fmla="*/ 447613 h 889032"/>
                <a:gd name="connsiteX1" fmla="*/ 423139 w 729021"/>
                <a:gd name="connsiteY1" fmla="*/ 345219 h 889032"/>
                <a:gd name="connsiteX2" fmla="*/ 354250 w 729021"/>
                <a:gd name="connsiteY2" fmla="*/ 0 h 889032"/>
                <a:gd name="connsiteX3" fmla="*/ 729021 w 729021"/>
                <a:gd name="connsiteY3" fmla="*/ 442004 h 889032"/>
                <a:gd name="connsiteX4" fmla="*/ 354872 w 729021"/>
                <a:gd name="connsiteY4" fmla="*/ 889032 h 889032"/>
                <a:gd name="connsiteX5" fmla="*/ 419006 w 729021"/>
                <a:gd name="connsiteY5" fmla="*/ 543812 h 889032"/>
                <a:gd name="connsiteX6" fmla="*/ 0 w 729021"/>
                <a:gd name="connsiteY6" fmla="*/ 447613 h 889032"/>
                <a:gd name="connsiteX0" fmla="*/ 0 w 729021"/>
                <a:gd name="connsiteY0" fmla="*/ 457830 h 899249"/>
                <a:gd name="connsiteX1" fmla="*/ 423139 w 729021"/>
                <a:gd name="connsiteY1" fmla="*/ 355436 h 899249"/>
                <a:gd name="connsiteX2" fmla="*/ 354250 w 729021"/>
                <a:gd name="connsiteY2" fmla="*/ 0 h 899249"/>
                <a:gd name="connsiteX3" fmla="*/ 729021 w 729021"/>
                <a:gd name="connsiteY3" fmla="*/ 452221 h 899249"/>
                <a:gd name="connsiteX4" fmla="*/ 354872 w 729021"/>
                <a:gd name="connsiteY4" fmla="*/ 899249 h 899249"/>
                <a:gd name="connsiteX5" fmla="*/ 419006 w 729021"/>
                <a:gd name="connsiteY5" fmla="*/ 554029 h 899249"/>
                <a:gd name="connsiteX6" fmla="*/ 0 w 729021"/>
                <a:gd name="connsiteY6" fmla="*/ 457830 h 899249"/>
                <a:gd name="connsiteX0" fmla="*/ 0 w 729021"/>
                <a:gd name="connsiteY0" fmla="*/ 457830 h 899249"/>
                <a:gd name="connsiteX1" fmla="*/ 423139 w 729021"/>
                <a:gd name="connsiteY1" fmla="*/ 355436 h 899249"/>
                <a:gd name="connsiteX2" fmla="*/ 354250 w 729021"/>
                <a:gd name="connsiteY2" fmla="*/ 0 h 899249"/>
                <a:gd name="connsiteX3" fmla="*/ 729021 w 729021"/>
                <a:gd name="connsiteY3" fmla="*/ 452221 h 899249"/>
                <a:gd name="connsiteX4" fmla="*/ 354872 w 729021"/>
                <a:gd name="connsiteY4" fmla="*/ 899249 h 899249"/>
                <a:gd name="connsiteX5" fmla="*/ 419006 w 729021"/>
                <a:gd name="connsiteY5" fmla="*/ 554029 h 899249"/>
                <a:gd name="connsiteX6" fmla="*/ 0 w 729021"/>
                <a:gd name="connsiteY6" fmla="*/ 457830 h 899249"/>
                <a:gd name="connsiteX0" fmla="*/ 0 w 729021"/>
                <a:gd name="connsiteY0" fmla="*/ 444207 h 885626"/>
                <a:gd name="connsiteX1" fmla="*/ 423139 w 729021"/>
                <a:gd name="connsiteY1" fmla="*/ 341813 h 885626"/>
                <a:gd name="connsiteX2" fmla="*/ 351544 w 729021"/>
                <a:gd name="connsiteY2" fmla="*/ 0 h 885626"/>
                <a:gd name="connsiteX3" fmla="*/ 729021 w 729021"/>
                <a:gd name="connsiteY3" fmla="*/ 438598 h 885626"/>
                <a:gd name="connsiteX4" fmla="*/ 354872 w 729021"/>
                <a:gd name="connsiteY4" fmla="*/ 885626 h 885626"/>
                <a:gd name="connsiteX5" fmla="*/ 419006 w 729021"/>
                <a:gd name="connsiteY5" fmla="*/ 540406 h 885626"/>
                <a:gd name="connsiteX6" fmla="*/ 0 w 729021"/>
                <a:gd name="connsiteY6" fmla="*/ 444207 h 885626"/>
                <a:gd name="connsiteX0" fmla="*/ 0 w 729021"/>
                <a:gd name="connsiteY0" fmla="*/ 451018 h 892437"/>
                <a:gd name="connsiteX1" fmla="*/ 423139 w 729021"/>
                <a:gd name="connsiteY1" fmla="*/ 348624 h 892437"/>
                <a:gd name="connsiteX2" fmla="*/ 354251 w 729021"/>
                <a:gd name="connsiteY2" fmla="*/ 0 h 892437"/>
                <a:gd name="connsiteX3" fmla="*/ 729021 w 729021"/>
                <a:gd name="connsiteY3" fmla="*/ 445409 h 892437"/>
                <a:gd name="connsiteX4" fmla="*/ 354872 w 729021"/>
                <a:gd name="connsiteY4" fmla="*/ 892437 h 892437"/>
                <a:gd name="connsiteX5" fmla="*/ 419006 w 729021"/>
                <a:gd name="connsiteY5" fmla="*/ 547217 h 892437"/>
                <a:gd name="connsiteX6" fmla="*/ 0 w 729021"/>
                <a:gd name="connsiteY6" fmla="*/ 451018 h 892437"/>
                <a:gd name="connsiteX0" fmla="*/ 0 w 729021"/>
                <a:gd name="connsiteY0" fmla="*/ 454424 h 895843"/>
                <a:gd name="connsiteX1" fmla="*/ 423139 w 729021"/>
                <a:gd name="connsiteY1" fmla="*/ 352030 h 895843"/>
                <a:gd name="connsiteX2" fmla="*/ 354251 w 729021"/>
                <a:gd name="connsiteY2" fmla="*/ 0 h 895843"/>
                <a:gd name="connsiteX3" fmla="*/ 729021 w 729021"/>
                <a:gd name="connsiteY3" fmla="*/ 448815 h 895843"/>
                <a:gd name="connsiteX4" fmla="*/ 354872 w 729021"/>
                <a:gd name="connsiteY4" fmla="*/ 895843 h 895843"/>
                <a:gd name="connsiteX5" fmla="*/ 419006 w 729021"/>
                <a:gd name="connsiteY5" fmla="*/ 550623 h 895843"/>
                <a:gd name="connsiteX6" fmla="*/ 0 w 729021"/>
                <a:gd name="connsiteY6" fmla="*/ 454424 h 895843"/>
                <a:gd name="connsiteX0" fmla="*/ 0 w 729021"/>
                <a:gd name="connsiteY0" fmla="*/ 454424 h 895843"/>
                <a:gd name="connsiteX1" fmla="*/ 423139 w 729021"/>
                <a:gd name="connsiteY1" fmla="*/ 352030 h 895843"/>
                <a:gd name="connsiteX2" fmla="*/ 354251 w 729021"/>
                <a:gd name="connsiteY2" fmla="*/ 0 h 895843"/>
                <a:gd name="connsiteX3" fmla="*/ 729021 w 729021"/>
                <a:gd name="connsiteY3" fmla="*/ 448815 h 895843"/>
                <a:gd name="connsiteX4" fmla="*/ 354872 w 729021"/>
                <a:gd name="connsiteY4" fmla="*/ 895843 h 895843"/>
                <a:gd name="connsiteX5" fmla="*/ 419006 w 729021"/>
                <a:gd name="connsiteY5" fmla="*/ 550623 h 895843"/>
                <a:gd name="connsiteX6" fmla="*/ 0 w 729021"/>
                <a:gd name="connsiteY6" fmla="*/ 454424 h 895843"/>
                <a:gd name="connsiteX0" fmla="*/ 0 w 704657"/>
                <a:gd name="connsiteY0" fmla="*/ 454424 h 895843"/>
                <a:gd name="connsiteX1" fmla="*/ 398775 w 704657"/>
                <a:gd name="connsiteY1" fmla="*/ 352030 h 895843"/>
                <a:gd name="connsiteX2" fmla="*/ 329887 w 704657"/>
                <a:gd name="connsiteY2" fmla="*/ 0 h 895843"/>
                <a:gd name="connsiteX3" fmla="*/ 704657 w 704657"/>
                <a:gd name="connsiteY3" fmla="*/ 448815 h 895843"/>
                <a:gd name="connsiteX4" fmla="*/ 330508 w 704657"/>
                <a:gd name="connsiteY4" fmla="*/ 895843 h 895843"/>
                <a:gd name="connsiteX5" fmla="*/ 394642 w 704657"/>
                <a:gd name="connsiteY5" fmla="*/ 550623 h 895843"/>
                <a:gd name="connsiteX6" fmla="*/ 0 w 704657"/>
                <a:gd name="connsiteY6" fmla="*/ 454424 h 895843"/>
                <a:gd name="connsiteX0" fmla="*/ 0 w 701950"/>
                <a:gd name="connsiteY0" fmla="*/ 444208 h 895843"/>
                <a:gd name="connsiteX1" fmla="*/ 396068 w 701950"/>
                <a:gd name="connsiteY1" fmla="*/ 352030 h 895843"/>
                <a:gd name="connsiteX2" fmla="*/ 327180 w 701950"/>
                <a:gd name="connsiteY2" fmla="*/ 0 h 895843"/>
                <a:gd name="connsiteX3" fmla="*/ 701950 w 701950"/>
                <a:gd name="connsiteY3" fmla="*/ 448815 h 895843"/>
                <a:gd name="connsiteX4" fmla="*/ 327801 w 701950"/>
                <a:gd name="connsiteY4" fmla="*/ 895843 h 895843"/>
                <a:gd name="connsiteX5" fmla="*/ 391935 w 701950"/>
                <a:gd name="connsiteY5" fmla="*/ 550623 h 895843"/>
                <a:gd name="connsiteX6" fmla="*/ 0 w 701950"/>
                <a:gd name="connsiteY6" fmla="*/ 444208 h 895843"/>
                <a:gd name="connsiteX0" fmla="*/ 0 w 707364"/>
                <a:gd name="connsiteY0" fmla="*/ 447613 h 895843"/>
                <a:gd name="connsiteX1" fmla="*/ 401482 w 707364"/>
                <a:gd name="connsiteY1" fmla="*/ 352030 h 895843"/>
                <a:gd name="connsiteX2" fmla="*/ 332594 w 707364"/>
                <a:gd name="connsiteY2" fmla="*/ 0 h 895843"/>
                <a:gd name="connsiteX3" fmla="*/ 707364 w 707364"/>
                <a:gd name="connsiteY3" fmla="*/ 448815 h 895843"/>
                <a:gd name="connsiteX4" fmla="*/ 333215 w 707364"/>
                <a:gd name="connsiteY4" fmla="*/ 895843 h 895843"/>
                <a:gd name="connsiteX5" fmla="*/ 397349 w 707364"/>
                <a:gd name="connsiteY5" fmla="*/ 550623 h 895843"/>
                <a:gd name="connsiteX6" fmla="*/ 0 w 707364"/>
                <a:gd name="connsiteY6" fmla="*/ 447613 h 895843"/>
                <a:gd name="connsiteX0" fmla="*/ 0 w 710071"/>
                <a:gd name="connsiteY0" fmla="*/ 447613 h 895843"/>
                <a:gd name="connsiteX1" fmla="*/ 404189 w 710071"/>
                <a:gd name="connsiteY1" fmla="*/ 352030 h 895843"/>
                <a:gd name="connsiteX2" fmla="*/ 335301 w 710071"/>
                <a:gd name="connsiteY2" fmla="*/ 0 h 895843"/>
                <a:gd name="connsiteX3" fmla="*/ 710071 w 710071"/>
                <a:gd name="connsiteY3" fmla="*/ 448815 h 895843"/>
                <a:gd name="connsiteX4" fmla="*/ 335922 w 710071"/>
                <a:gd name="connsiteY4" fmla="*/ 895843 h 895843"/>
                <a:gd name="connsiteX5" fmla="*/ 400056 w 710071"/>
                <a:gd name="connsiteY5" fmla="*/ 550623 h 895843"/>
                <a:gd name="connsiteX6" fmla="*/ 0 w 710071"/>
                <a:gd name="connsiteY6" fmla="*/ 447613 h 895843"/>
                <a:gd name="connsiteX0" fmla="*/ 0 w 696536"/>
                <a:gd name="connsiteY0" fmla="*/ 447613 h 895843"/>
                <a:gd name="connsiteX1" fmla="*/ 390654 w 696536"/>
                <a:gd name="connsiteY1" fmla="*/ 352030 h 895843"/>
                <a:gd name="connsiteX2" fmla="*/ 321766 w 696536"/>
                <a:gd name="connsiteY2" fmla="*/ 0 h 895843"/>
                <a:gd name="connsiteX3" fmla="*/ 696536 w 696536"/>
                <a:gd name="connsiteY3" fmla="*/ 448815 h 895843"/>
                <a:gd name="connsiteX4" fmla="*/ 322387 w 696536"/>
                <a:gd name="connsiteY4" fmla="*/ 895843 h 895843"/>
                <a:gd name="connsiteX5" fmla="*/ 386521 w 696536"/>
                <a:gd name="connsiteY5" fmla="*/ 550623 h 895843"/>
                <a:gd name="connsiteX6" fmla="*/ 0 w 696536"/>
                <a:gd name="connsiteY6" fmla="*/ 447613 h 895843"/>
                <a:gd name="connsiteX0" fmla="*/ 0 w 696536"/>
                <a:gd name="connsiteY0" fmla="*/ 447613 h 895843"/>
                <a:gd name="connsiteX1" fmla="*/ 398775 w 696536"/>
                <a:gd name="connsiteY1" fmla="*/ 352030 h 895843"/>
                <a:gd name="connsiteX2" fmla="*/ 321766 w 696536"/>
                <a:gd name="connsiteY2" fmla="*/ 0 h 895843"/>
                <a:gd name="connsiteX3" fmla="*/ 696536 w 696536"/>
                <a:gd name="connsiteY3" fmla="*/ 448815 h 895843"/>
                <a:gd name="connsiteX4" fmla="*/ 322387 w 696536"/>
                <a:gd name="connsiteY4" fmla="*/ 895843 h 895843"/>
                <a:gd name="connsiteX5" fmla="*/ 386521 w 696536"/>
                <a:gd name="connsiteY5" fmla="*/ 550623 h 895843"/>
                <a:gd name="connsiteX6" fmla="*/ 0 w 696536"/>
                <a:gd name="connsiteY6" fmla="*/ 447613 h 895843"/>
                <a:gd name="connsiteX0" fmla="*/ 0 w 696536"/>
                <a:gd name="connsiteY0" fmla="*/ 447613 h 895843"/>
                <a:gd name="connsiteX1" fmla="*/ 398775 w 696536"/>
                <a:gd name="connsiteY1" fmla="*/ 352030 h 895843"/>
                <a:gd name="connsiteX2" fmla="*/ 321766 w 696536"/>
                <a:gd name="connsiteY2" fmla="*/ 0 h 895843"/>
                <a:gd name="connsiteX3" fmla="*/ 696536 w 696536"/>
                <a:gd name="connsiteY3" fmla="*/ 448815 h 895843"/>
                <a:gd name="connsiteX4" fmla="*/ 322387 w 696536"/>
                <a:gd name="connsiteY4" fmla="*/ 895843 h 895843"/>
                <a:gd name="connsiteX5" fmla="*/ 394642 w 696536"/>
                <a:gd name="connsiteY5" fmla="*/ 550623 h 895843"/>
                <a:gd name="connsiteX6" fmla="*/ 0 w 696536"/>
                <a:gd name="connsiteY6" fmla="*/ 447613 h 895843"/>
                <a:gd name="connsiteX0" fmla="*/ 0 w 696536"/>
                <a:gd name="connsiteY0" fmla="*/ 447613 h 895843"/>
                <a:gd name="connsiteX1" fmla="*/ 398775 w 696536"/>
                <a:gd name="connsiteY1" fmla="*/ 352030 h 895843"/>
                <a:gd name="connsiteX2" fmla="*/ 321766 w 696536"/>
                <a:gd name="connsiteY2" fmla="*/ 0 h 895843"/>
                <a:gd name="connsiteX3" fmla="*/ 696536 w 696536"/>
                <a:gd name="connsiteY3" fmla="*/ 448815 h 895843"/>
                <a:gd name="connsiteX4" fmla="*/ 322387 w 696536"/>
                <a:gd name="connsiteY4" fmla="*/ 895843 h 895843"/>
                <a:gd name="connsiteX5" fmla="*/ 394642 w 696536"/>
                <a:gd name="connsiteY5" fmla="*/ 543812 h 895843"/>
                <a:gd name="connsiteX6" fmla="*/ 0 w 696536"/>
                <a:gd name="connsiteY6" fmla="*/ 447613 h 895843"/>
                <a:gd name="connsiteX0" fmla="*/ 0 w 670093"/>
                <a:gd name="connsiteY0" fmla="*/ 447613 h 895843"/>
                <a:gd name="connsiteX1" fmla="*/ 372332 w 670093"/>
                <a:gd name="connsiteY1" fmla="*/ 352030 h 895843"/>
                <a:gd name="connsiteX2" fmla="*/ 295323 w 670093"/>
                <a:gd name="connsiteY2" fmla="*/ 0 h 895843"/>
                <a:gd name="connsiteX3" fmla="*/ 670093 w 670093"/>
                <a:gd name="connsiteY3" fmla="*/ 448815 h 895843"/>
                <a:gd name="connsiteX4" fmla="*/ 295944 w 670093"/>
                <a:gd name="connsiteY4" fmla="*/ 895843 h 895843"/>
                <a:gd name="connsiteX5" fmla="*/ 368199 w 670093"/>
                <a:gd name="connsiteY5" fmla="*/ 543812 h 895843"/>
                <a:gd name="connsiteX6" fmla="*/ 0 w 670093"/>
                <a:gd name="connsiteY6" fmla="*/ 447613 h 895843"/>
                <a:gd name="connsiteX0" fmla="*/ 0 w 688603"/>
                <a:gd name="connsiteY0" fmla="*/ 444208 h 895843"/>
                <a:gd name="connsiteX1" fmla="*/ 390842 w 688603"/>
                <a:gd name="connsiteY1" fmla="*/ 352030 h 895843"/>
                <a:gd name="connsiteX2" fmla="*/ 313833 w 688603"/>
                <a:gd name="connsiteY2" fmla="*/ 0 h 895843"/>
                <a:gd name="connsiteX3" fmla="*/ 688603 w 688603"/>
                <a:gd name="connsiteY3" fmla="*/ 448815 h 895843"/>
                <a:gd name="connsiteX4" fmla="*/ 314454 w 688603"/>
                <a:gd name="connsiteY4" fmla="*/ 895843 h 895843"/>
                <a:gd name="connsiteX5" fmla="*/ 386709 w 688603"/>
                <a:gd name="connsiteY5" fmla="*/ 543812 h 895843"/>
                <a:gd name="connsiteX6" fmla="*/ 0 w 688603"/>
                <a:gd name="connsiteY6" fmla="*/ 444208 h 895843"/>
                <a:gd name="connsiteX0" fmla="*/ 0 w 685958"/>
                <a:gd name="connsiteY0" fmla="*/ 451019 h 895843"/>
                <a:gd name="connsiteX1" fmla="*/ 388197 w 685958"/>
                <a:gd name="connsiteY1" fmla="*/ 352030 h 895843"/>
                <a:gd name="connsiteX2" fmla="*/ 311188 w 685958"/>
                <a:gd name="connsiteY2" fmla="*/ 0 h 895843"/>
                <a:gd name="connsiteX3" fmla="*/ 685958 w 685958"/>
                <a:gd name="connsiteY3" fmla="*/ 448815 h 895843"/>
                <a:gd name="connsiteX4" fmla="*/ 311809 w 685958"/>
                <a:gd name="connsiteY4" fmla="*/ 895843 h 895843"/>
                <a:gd name="connsiteX5" fmla="*/ 384064 w 685958"/>
                <a:gd name="connsiteY5" fmla="*/ 543812 h 895843"/>
                <a:gd name="connsiteX6" fmla="*/ 0 w 685958"/>
                <a:gd name="connsiteY6" fmla="*/ 451019 h 895843"/>
                <a:gd name="connsiteX0" fmla="*/ 0 w 685958"/>
                <a:gd name="connsiteY0" fmla="*/ 447613 h 895843"/>
                <a:gd name="connsiteX1" fmla="*/ 388197 w 685958"/>
                <a:gd name="connsiteY1" fmla="*/ 352030 h 895843"/>
                <a:gd name="connsiteX2" fmla="*/ 311188 w 685958"/>
                <a:gd name="connsiteY2" fmla="*/ 0 h 895843"/>
                <a:gd name="connsiteX3" fmla="*/ 685958 w 685958"/>
                <a:gd name="connsiteY3" fmla="*/ 448815 h 895843"/>
                <a:gd name="connsiteX4" fmla="*/ 311809 w 685958"/>
                <a:gd name="connsiteY4" fmla="*/ 895843 h 895843"/>
                <a:gd name="connsiteX5" fmla="*/ 384064 w 685958"/>
                <a:gd name="connsiteY5" fmla="*/ 543812 h 895843"/>
                <a:gd name="connsiteX6" fmla="*/ 0 w 685958"/>
                <a:gd name="connsiteY6" fmla="*/ 447613 h 895843"/>
                <a:gd name="connsiteX0" fmla="*/ 0 w 670244"/>
                <a:gd name="connsiteY0" fmla="*/ 451019 h 895843"/>
                <a:gd name="connsiteX1" fmla="*/ 372483 w 670244"/>
                <a:gd name="connsiteY1" fmla="*/ 352030 h 895843"/>
                <a:gd name="connsiteX2" fmla="*/ 295474 w 670244"/>
                <a:gd name="connsiteY2" fmla="*/ 0 h 895843"/>
                <a:gd name="connsiteX3" fmla="*/ 670244 w 670244"/>
                <a:gd name="connsiteY3" fmla="*/ 448815 h 895843"/>
                <a:gd name="connsiteX4" fmla="*/ 296095 w 670244"/>
                <a:gd name="connsiteY4" fmla="*/ 895843 h 895843"/>
                <a:gd name="connsiteX5" fmla="*/ 368350 w 670244"/>
                <a:gd name="connsiteY5" fmla="*/ 543812 h 895843"/>
                <a:gd name="connsiteX6" fmla="*/ 0 w 670244"/>
                <a:gd name="connsiteY6" fmla="*/ 451019 h 895843"/>
                <a:gd name="connsiteX0" fmla="*/ 0 w 662387"/>
                <a:gd name="connsiteY0" fmla="*/ 451019 h 895843"/>
                <a:gd name="connsiteX1" fmla="*/ 364626 w 662387"/>
                <a:gd name="connsiteY1" fmla="*/ 352030 h 895843"/>
                <a:gd name="connsiteX2" fmla="*/ 287617 w 662387"/>
                <a:gd name="connsiteY2" fmla="*/ 0 h 895843"/>
                <a:gd name="connsiteX3" fmla="*/ 662387 w 662387"/>
                <a:gd name="connsiteY3" fmla="*/ 448815 h 895843"/>
                <a:gd name="connsiteX4" fmla="*/ 288238 w 662387"/>
                <a:gd name="connsiteY4" fmla="*/ 895843 h 895843"/>
                <a:gd name="connsiteX5" fmla="*/ 360493 w 662387"/>
                <a:gd name="connsiteY5" fmla="*/ 543812 h 895843"/>
                <a:gd name="connsiteX6" fmla="*/ 0 w 662387"/>
                <a:gd name="connsiteY6" fmla="*/ 451019 h 89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387" h="895843">
                  <a:moveTo>
                    <a:pt x="0" y="451019"/>
                  </a:moveTo>
                  <a:lnTo>
                    <a:pt x="364626" y="352030"/>
                  </a:lnTo>
                  <a:lnTo>
                    <a:pt x="287617" y="0"/>
                  </a:lnTo>
                  <a:lnTo>
                    <a:pt x="662387" y="448815"/>
                  </a:lnTo>
                  <a:lnTo>
                    <a:pt x="288238" y="895843"/>
                  </a:lnTo>
                  <a:lnTo>
                    <a:pt x="360493" y="543812"/>
                  </a:lnTo>
                  <a:lnTo>
                    <a:pt x="0" y="451019"/>
                  </a:lnTo>
                  <a:close/>
                </a:path>
              </a:pathLst>
            </a:cu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  <a:solidFill>
                  <a:schemeClr val="accent4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FC6239-B7B1-AB47-A6D0-ECDF94AFE1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t="-660" r="2740" b="17603"/>
          <a:stretch/>
        </p:blipFill>
        <p:spPr>
          <a:xfrm>
            <a:off x="6744343" y="1761956"/>
            <a:ext cx="4766935" cy="2808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5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3840">
          <p15:clr>
            <a:srgbClr val="FBAE40"/>
          </p15:clr>
        </p15:guide>
        <p15:guide id="1" orient="horz" pos="3672">
          <p15:clr>
            <a:srgbClr val="FBAE40"/>
          </p15:clr>
        </p15:guide>
        <p15:guide id="2" orient="horz" pos="2520" userDrawn="1">
          <p15:clr>
            <a:srgbClr val="FBAE40"/>
          </p15:clr>
        </p15:guide>
        <p15:guide id="3" pos="57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lness Po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622300" y="1545743"/>
            <a:ext cx="137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err="1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En</a:t>
            </a:r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 </a:t>
            </a:r>
            <a:r>
              <a:rPr lang="en-US" sz="1800" b="0" err="1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Espa</a:t>
            </a:r>
            <a:r>
              <a:rPr lang="en-US" sz="1800" b="0" err="1">
                <a:solidFill>
                  <a:schemeClr val="accent5"/>
                </a:solidFill>
                <a:latin typeface="+mn-lt"/>
                <a:cs typeface="Ideal Sans Book" pitchFamily="50" charset="0"/>
              </a:rPr>
              <a:t>ñ</a:t>
            </a:r>
            <a:r>
              <a:rPr lang="en-US" sz="1800" b="0" err="1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ol</a:t>
            </a:r>
            <a:endParaRPr lang="en-US" sz="1800" b="0">
              <a:solidFill>
                <a:schemeClr val="accent5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7044732" y="5168808"/>
            <a:ext cx="132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Live Chat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9064838" y="3339945"/>
            <a:ext cx="192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Featured Webinar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9145896" y="1976538"/>
            <a:ext cx="15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Search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22300" y="35631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baseline="0">
                <a:solidFill>
                  <a:schemeClr val="tx1"/>
                </a:solidFill>
                <a:latin typeface="+mj-lt"/>
              </a:rPr>
              <a:t>Navigating the </a:t>
            </a:r>
            <a:r>
              <a:rPr lang="en-US" sz="3200" b="0" baseline="0" err="1">
                <a:solidFill>
                  <a:schemeClr val="tx1"/>
                </a:solidFill>
                <a:latin typeface="+mj-lt"/>
              </a:rPr>
              <a:t>MyBHS</a:t>
            </a:r>
            <a:r>
              <a:rPr lang="en-US" sz="3200" b="0" baseline="0">
                <a:solidFill>
                  <a:schemeClr val="tx1"/>
                </a:solidFill>
                <a:latin typeface="+mj-lt"/>
              </a:rPr>
              <a:t> Portal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B4FC85-4992-4062-A943-F25C29000DEE}"/>
              </a:ext>
            </a:extLst>
          </p:cNvPr>
          <p:cNvSpPr txBox="1"/>
          <p:nvPr userDrawn="1"/>
        </p:nvSpPr>
        <p:spPr>
          <a:xfrm>
            <a:off x="9145896" y="1560733"/>
            <a:ext cx="277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Current Event Resources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A864BB-A450-FAF2-1239-0545709A3352}"/>
              </a:ext>
            </a:extLst>
          </p:cNvPr>
          <p:cNvGrpSpPr/>
          <p:nvPr userDrawn="1"/>
        </p:nvGrpSpPr>
        <p:grpSpPr>
          <a:xfrm>
            <a:off x="2190094" y="1428083"/>
            <a:ext cx="6674958" cy="4776931"/>
            <a:chOff x="2579474" y="1109492"/>
            <a:chExt cx="7027461" cy="5029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474" y="1109492"/>
              <a:ext cx="7027461" cy="50292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3978CDF-FEC5-4EE9-B986-6C443B3624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61"/>
            <a:stretch/>
          </p:blipFill>
          <p:spPr>
            <a:xfrm>
              <a:off x="2795920" y="1358968"/>
              <a:ext cx="6577728" cy="3474720"/>
            </a:xfrm>
            <a:prstGeom prst="rect">
              <a:avLst/>
            </a:prstGeom>
            <a:effectLst/>
          </p:spPr>
        </p:pic>
      </p:grpSp>
      <p:cxnSp>
        <p:nvCxnSpPr>
          <p:cNvPr id="34" name="Straight Connector 33"/>
          <p:cNvCxnSpPr>
            <a:cxnSpLocks/>
          </p:cNvCxnSpPr>
          <p:nvPr userDrawn="1"/>
        </p:nvCxnSpPr>
        <p:spPr>
          <a:xfrm>
            <a:off x="1996384" y="1722914"/>
            <a:ext cx="746816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D0C8FE-C6FE-2AED-0751-7B8F6E03ACE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92201" y="1772430"/>
            <a:ext cx="591560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E36C66-E115-CE27-EE9C-B825837CE088}"/>
              </a:ext>
            </a:extLst>
          </p:cNvPr>
          <p:cNvSpPr txBox="1"/>
          <p:nvPr userDrawn="1"/>
        </p:nvSpPr>
        <p:spPr>
          <a:xfrm>
            <a:off x="234229" y="2228245"/>
            <a:ext cx="175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Program Announcements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CF74C5-38BF-7FD1-B708-18719878DF31}"/>
              </a:ext>
            </a:extLst>
          </p:cNvPr>
          <p:cNvCxnSpPr>
            <a:cxnSpLocks/>
          </p:cNvCxnSpPr>
          <p:nvPr userDrawn="1"/>
        </p:nvCxnSpPr>
        <p:spPr>
          <a:xfrm>
            <a:off x="1996384" y="2445355"/>
            <a:ext cx="631069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8409571-03DA-3609-B347-5ACBEB5FC9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91" y="4017738"/>
            <a:ext cx="3913851" cy="1820396"/>
          </a:xfrm>
          <a:prstGeom prst="rect">
            <a:avLst/>
          </a:prstGeom>
        </p:spPr>
      </p:pic>
      <p:cxnSp>
        <p:nvCxnSpPr>
          <p:cNvPr id="45" name="Straight Connector 44"/>
          <p:cNvCxnSpPr>
            <a:cxnSpLocks/>
          </p:cNvCxnSpPr>
          <p:nvPr userDrawn="1"/>
        </p:nvCxnSpPr>
        <p:spPr>
          <a:xfrm>
            <a:off x="9659711" y="3709277"/>
            <a:ext cx="342195" cy="1178322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15FD14E-645F-AB9C-8EA8-096EAEC90768}"/>
              </a:ext>
            </a:extLst>
          </p:cNvPr>
          <p:cNvSpPr txBox="1"/>
          <p:nvPr userDrawn="1"/>
        </p:nvSpPr>
        <p:spPr>
          <a:xfrm>
            <a:off x="8089336" y="971605"/>
            <a:ext cx="153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Call</a:t>
            </a:r>
          </a:p>
        </p:txBody>
      </p:sp>
      <p:cxnSp>
        <p:nvCxnSpPr>
          <p:cNvPr id="51" name="Straight Connector 50"/>
          <p:cNvCxnSpPr>
            <a:cxnSpLocks/>
            <a:stCxn id="49" idx="1"/>
          </p:cNvCxnSpPr>
          <p:nvPr userDrawn="1"/>
        </p:nvCxnSpPr>
        <p:spPr>
          <a:xfrm flipH="1" flipV="1">
            <a:off x="8592201" y="2017211"/>
            <a:ext cx="553695" cy="143993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 userDrawn="1"/>
        </p:nvSpPr>
        <p:spPr>
          <a:xfrm>
            <a:off x="5541696" y="971605"/>
            <a:ext cx="319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Online Request Form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95B287-A6CA-90C0-842A-C7F501BF5411}"/>
              </a:ext>
            </a:extLst>
          </p:cNvPr>
          <p:cNvCxnSpPr>
            <a:cxnSpLocks/>
          </p:cNvCxnSpPr>
          <p:nvPr userDrawn="1"/>
        </p:nvCxnSpPr>
        <p:spPr>
          <a:xfrm flipH="1">
            <a:off x="8209935" y="1310743"/>
            <a:ext cx="71890" cy="548834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E103556-B241-83C4-0F5C-7DB441771BFF}"/>
              </a:ext>
            </a:extLst>
          </p:cNvPr>
          <p:cNvCxnSpPr>
            <a:cxnSpLocks/>
          </p:cNvCxnSpPr>
          <p:nvPr userDrawn="1"/>
        </p:nvCxnSpPr>
        <p:spPr>
          <a:xfrm>
            <a:off x="7535009" y="1319860"/>
            <a:ext cx="297421" cy="539717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3E2E46-12AC-5945-29B1-9F7DEEBD4A9C}"/>
              </a:ext>
            </a:extLst>
          </p:cNvPr>
          <p:cNvCxnSpPr>
            <a:cxnSpLocks/>
          </p:cNvCxnSpPr>
          <p:nvPr userDrawn="1"/>
        </p:nvCxnSpPr>
        <p:spPr>
          <a:xfrm>
            <a:off x="7781750" y="3660116"/>
            <a:ext cx="293010" cy="384476"/>
          </a:xfrm>
          <a:prstGeom prst="line">
            <a:avLst/>
          </a:prstGeom>
          <a:ln w="12700"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FEE2DD8-AF63-54E7-6016-68425A9BC363}"/>
              </a:ext>
            </a:extLst>
          </p:cNvPr>
          <p:cNvSpPr txBox="1"/>
          <p:nvPr userDrawn="1"/>
        </p:nvSpPr>
        <p:spPr>
          <a:xfrm>
            <a:off x="9145896" y="2739164"/>
            <a:ext cx="164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>
                <a:solidFill>
                  <a:schemeClr val="accent5"/>
                </a:solidFill>
                <a:latin typeface="+mn-lt"/>
                <a:cs typeface="Segoe UI" panose="020B0502040204020203" pitchFamily="34" charset="0"/>
              </a:rPr>
              <a:t>Program Info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8B82145-F65E-6A2F-2AC9-C20AC8200FD9}"/>
              </a:ext>
            </a:extLst>
          </p:cNvPr>
          <p:cNvCxnSpPr>
            <a:cxnSpLocks/>
          </p:cNvCxnSpPr>
          <p:nvPr userDrawn="1"/>
        </p:nvCxnSpPr>
        <p:spPr>
          <a:xfrm flipH="1">
            <a:off x="7928255" y="2920746"/>
            <a:ext cx="1202343" cy="3084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2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3917"/>
            <a:ext cx="10058400" cy="560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44049" y="6474108"/>
            <a:ext cx="25490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Ideal Sans Light" pitchFamily="50" charset="0"/>
              </a:rPr>
              <a:t>Call: 800-327-2251   |   Visit: portal.BHSonline.com</a:t>
            </a:r>
            <a:endParaRPr lang="en-US" sz="900">
              <a:solidFill>
                <a:schemeClr val="tx2"/>
              </a:solidFill>
              <a:latin typeface="+mn-lt"/>
              <a:ea typeface="Open Sans Light" panose="020B0306030504020204" pitchFamily="34" charset="0"/>
              <a:cs typeface="Ideal Sans Light" pitchFamily="50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43938" y="6492807"/>
            <a:ext cx="34000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kern="1200" baseline="0">
                <a:solidFill>
                  <a:schemeClr val="accent5"/>
                </a:solidFill>
                <a:latin typeface="+mn-lt"/>
                <a:ea typeface="+mn-ea"/>
                <a:cs typeface="Ideal Sans Light" pitchFamily="50" charset="0"/>
              </a:rPr>
              <a:t> ©2022 BHS   |   </a:t>
            </a:r>
            <a:fld id="{52D6D798-CB88-473E-97C8-67A016EA1979}" type="slidenum">
              <a:rPr lang="en-US" sz="900" b="0" i="0" smtClean="0">
                <a:solidFill>
                  <a:schemeClr val="accent5"/>
                </a:solidFill>
                <a:latin typeface="+mn-lt"/>
                <a:ea typeface="Open Sans Light" panose="020B0306030504020204" pitchFamily="34" charset="0"/>
                <a:cs typeface="Ideal Sans Light" pitchFamily="50" charset="0"/>
              </a:rPr>
              <a:pPr algn="r"/>
              <a:t>‹#›</a:t>
            </a:fld>
            <a:endParaRPr lang="en-US" sz="900" b="0" i="0">
              <a:solidFill>
                <a:schemeClr val="accent5"/>
              </a:solidFill>
              <a:latin typeface="+mn-lt"/>
              <a:ea typeface="Open Sans Light" panose="020B0306030504020204" pitchFamily="34" charset="0"/>
              <a:cs typeface="Ideal Sans Light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10058400" cy="4838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341484"/>
            <a:ext cx="12192000" cy="0"/>
          </a:xfrm>
          <a:prstGeom prst="line">
            <a:avLst/>
          </a:prstGeom>
          <a:ln w="22225" cmpd="sng">
            <a:solidFill>
              <a:srgbClr val="F09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591129"/>
            <a:ext cx="92364" cy="80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130" y="134361"/>
            <a:ext cx="1005840" cy="6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2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3880" r:id="rId2"/>
    <p:sldLayoutId id="2147483897" r:id="rId3"/>
    <p:sldLayoutId id="2147483859" r:id="rId4"/>
    <p:sldLayoutId id="2147483902" r:id="rId5"/>
    <p:sldLayoutId id="2147483881" r:id="rId6"/>
    <p:sldLayoutId id="2147483913" r:id="rId7"/>
    <p:sldLayoutId id="2147483895" r:id="rId8"/>
    <p:sldLayoutId id="2147483892" r:id="rId9"/>
    <p:sldLayoutId id="2147483905" r:id="rId10"/>
    <p:sldLayoutId id="2147484009" r:id="rId11"/>
    <p:sldLayoutId id="2147483914" r:id="rId12"/>
    <p:sldLayoutId id="2147483768" r:id="rId13"/>
    <p:sldLayoutId id="2147483898" r:id="rId14"/>
    <p:sldLayoutId id="2147483862" r:id="rId15"/>
    <p:sldLayoutId id="2147483924" r:id="rId16"/>
    <p:sldLayoutId id="2147483906" r:id="rId17"/>
    <p:sldLayoutId id="2147483907" r:id="rId18"/>
    <p:sldLayoutId id="2147483908" r:id="rId19"/>
    <p:sldLayoutId id="2147483915" r:id="rId20"/>
    <p:sldLayoutId id="2147483917" r:id="rId21"/>
    <p:sldLayoutId id="2147483919" r:id="rId22"/>
    <p:sldLayoutId id="2147483920" r:id="rId23"/>
    <p:sldLayoutId id="2147483923" r:id="rId24"/>
    <p:sldLayoutId id="2147483970" r:id="rId25"/>
    <p:sldLayoutId id="2147483971" r:id="rId26"/>
    <p:sldLayoutId id="2147483972" r:id="rId27"/>
    <p:sldLayoutId id="2147483974" r:id="rId28"/>
    <p:sldLayoutId id="2147483975" r:id="rId29"/>
    <p:sldLayoutId id="2147483977" r:id="rId30"/>
    <p:sldLayoutId id="2147483981" r:id="rId31"/>
    <p:sldLayoutId id="2147483990" r:id="rId32"/>
    <p:sldLayoutId id="2147483991" r:id="rId33"/>
    <p:sldLayoutId id="2147483992" r:id="rId34"/>
    <p:sldLayoutId id="2147483997" r:id="rId35"/>
    <p:sldLayoutId id="2147483998" r:id="rId36"/>
    <p:sldLayoutId id="2147483999" r:id="rId37"/>
    <p:sldLayoutId id="2147484000" r:id="rId38"/>
    <p:sldLayoutId id="2147484001" r:id="rId39"/>
    <p:sldLayoutId id="2147484002" r:id="rId40"/>
    <p:sldLayoutId id="2147484003" r:id="rId41"/>
    <p:sldLayoutId id="2147484004" r:id="rId42"/>
    <p:sldLayoutId id="2147484007" r:id="rId43"/>
    <p:sldLayoutId id="2147484008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u="none" kern="1200">
          <a:solidFill>
            <a:schemeClr val="tx1"/>
          </a:solidFill>
          <a:latin typeface="+mj-lt"/>
          <a:ea typeface="+mj-ea"/>
          <a:cs typeface="Georgia" panose="02040502050405020303" pitchFamily="18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800"/>
        </a:spcAft>
        <a:buClr>
          <a:schemeClr val="accent1"/>
        </a:buClr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Font typeface="Arial"/>
        <a:buChar char="•"/>
        <a:defRPr sz="26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4"/>
        </a:buClr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/>
        <a:buChar char="•"/>
        <a:defRPr sz="1400" kern="1200" baseline="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orient="horz" userDrawn="1">
          <p15:clr>
            <a:srgbClr val="F26B43"/>
          </p15:clr>
        </p15:guide>
        <p15:guide id="5" orient="horz" pos="576" userDrawn="1">
          <p15:clr>
            <a:srgbClr val="F26B43"/>
          </p15:clr>
        </p15:guide>
        <p15:guide id="6" orient="horz" pos="3768" userDrawn="1">
          <p15:clr>
            <a:srgbClr val="F26B43"/>
          </p15:clr>
        </p15:guide>
        <p15:guide id="7" pos="6720" userDrawn="1">
          <p15:clr>
            <a:srgbClr val="F26B43"/>
          </p15:clr>
        </p15:guide>
        <p15:guide id="8" orient="horz" pos="2112" userDrawn="1">
          <p15:clr>
            <a:srgbClr val="F26B43"/>
          </p15:clr>
        </p15:guide>
        <p15:guide id="9" pos="384" userDrawn="1">
          <p15:clr>
            <a:srgbClr val="F26B43"/>
          </p15:clr>
        </p15:guide>
        <p15:guide id="10" orient="horz" pos="216" userDrawn="1">
          <p15:clr>
            <a:srgbClr val="F26B43"/>
          </p15:clr>
        </p15:guide>
        <p15:guide id="11" pos="7536" userDrawn="1">
          <p15:clr>
            <a:srgbClr val="F26B43"/>
          </p15:clr>
        </p15:guide>
        <p15:guide id="12" userDrawn="1">
          <p15:clr>
            <a:srgbClr val="F26B43"/>
          </p15:clr>
        </p15:guide>
        <p15:guide id="13" pos="7680" userDrawn="1">
          <p15:clr>
            <a:srgbClr val="F26B43"/>
          </p15:clr>
        </p15:guide>
        <p15:guide id="14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9.sv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svg"/><Relationship Id="rId4" Type="http://schemas.openxmlformats.org/officeDocument/2006/relationships/image" Target="../media/image87.svg"/><Relationship Id="rId9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9.sv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svg"/><Relationship Id="rId9" Type="http://schemas.openxmlformats.org/officeDocument/2006/relationships/image" Target="../media/image8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6F0EBA-BFD5-45B8-9EBF-23CFD6D6C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Wesleyan University</a:t>
            </a:r>
          </a:p>
        </p:txBody>
      </p:sp>
    </p:spTree>
    <p:extLst>
      <p:ext uri="{BB962C8B-B14F-4D97-AF65-F5344CB8AC3E}">
        <p14:creationId xmlns:p14="http://schemas.microsoft.com/office/powerpoint/2010/main" val="40631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12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711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D5C8-7C00-4D8A-9427-898D02E7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Next Steps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38721E-205C-46E8-AB41-F3C965677D0F}"/>
              </a:ext>
            </a:extLst>
          </p:cNvPr>
          <p:cNvGrpSpPr/>
          <p:nvPr/>
        </p:nvGrpSpPr>
        <p:grpSpPr>
          <a:xfrm>
            <a:off x="190919" y="2416690"/>
            <a:ext cx="11810162" cy="2024620"/>
            <a:chOff x="190919" y="1816349"/>
            <a:chExt cx="11810162" cy="2024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4ADFB5F-534E-4DED-AB6F-27F53DE323CC}"/>
                </a:ext>
              </a:extLst>
            </p:cNvPr>
            <p:cNvGrpSpPr/>
            <p:nvPr/>
          </p:nvGrpSpPr>
          <p:grpSpPr>
            <a:xfrm>
              <a:off x="190919" y="1816351"/>
              <a:ext cx="2286000" cy="2024618"/>
              <a:chOff x="190919" y="1816351"/>
              <a:chExt cx="2286000" cy="202461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CE39C965-3671-4A8C-A069-0FEC846B9ABC}"/>
                  </a:ext>
                </a:extLst>
              </p:cNvPr>
              <p:cNvSpPr/>
              <p:nvPr/>
            </p:nvSpPr>
            <p:spPr>
              <a:xfrm>
                <a:off x="190919" y="1816351"/>
                <a:ext cx="2286000" cy="202461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2400">
                  <a:latin typeface="Franklin Gothic Medium" panose="020B0603020102020204" pitchFamily="34" charset="0"/>
                </a:endParaRPr>
              </a:p>
              <a:p>
                <a:pPr algn="ctr"/>
                <a:endParaRPr lang="en-US" sz="2400">
                  <a:latin typeface="Franklin Gothic Medium" panose="020B0603020102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sz="2000">
                    <a:latin typeface="Franklin Gothic Medium" panose="020B0603020102020204" pitchFamily="34" charset="0"/>
                  </a:rPr>
                  <a:t>In-the-moment support</a:t>
                </a:r>
              </a:p>
            </p:txBody>
          </p:sp>
          <p:pic>
            <p:nvPicPr>
              <p:cNvPr id="43" name="Graphic 42" descr="Checkbox Checked outline">
                <a:extLst>
                  <a:ext uri="{FF2B5EF4-FFF2-40B4-BE49-F238E27FC236}">
                    <a16:creationId xmlns:a16="http://schemas.microsoft.com/office/drawing/2014/main" id="{D6564EDF-E0B3-4AD5-BFFB-1768DA4E3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6719" y="1908139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338ED35-8AEB-41D2-AFC5-990A3462826F}"/>
                </a:ext>
              </a:extLst>
            </p:cNvPr>
            <p:cNvGrpSpPr/>
            <p:nvPr/>
          </p:nvGrpSpPr>
          <p:grpSpPr>
            <a:xfrm>
              <a:off x="7334041" y="1816350"/>
              <a:ext cx="2286000" cy="2024618"/>
              <a:chOff x="7334041" y="1816350"/>
              <a:chExt cx="2286000" cy="2024618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34BA985-0F18-46B3-B75C-2231E3C853D2}"/>
                  </a:ext>
                </a:extLst>
              </p:cNvPr>
              <p:cNvSpPr/>
              <p:nvPr/>
            </p:nvSpPr>
            <p:spPr>
              <a:xfrm>
                <a:off x="7334041" y="1816350"/>
                <a:ext cx="2286000" cy="2024618"/>
              </a:xfrm>
              <a:prstGeom prst="roundRect">
                <a:avLst/>
              </a:prstGeom>
              <a:solidFill>
                <a:srgbClr val="C4004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600"/>
                  </a:spcBef>
                </a:pPr>
                <a:endParaRPr lang="en-US" sz="2400">
                  <a:latin typeface="Franklin Gothic Medium" panose="020B0603020102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sz="2400">
                  <a:latin typeface="Franklin Gothic Medium" panose="020B0603020102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sz="2000">
                    <a:latin typeface="Franklin Gothic Medium" panose="020B0603020102020204" pitchFamily="34" charset="0"/>
                  </a:rPr>
                  <a:t>Additional assessment</a:t>
                </a:r>
              </a:p>
            </p:txBody>
          </p:sp>
          <p:pic>
            <p:nvPicPr>
              <p:cNvPr id="41" name="Graphic 40" descr="Clipboard Mixed outline">
                <a:extLst>
                  <a:ext uri="{FF2B5EF4-FFF2-40B4-BE49-F238E27FC236}">
                    <a16:creationId xmlns:a16="http://schemas.microsoft.com/office/drawing/2014/main" id="{0B109B28-3822-4F40-A42D-7EA6000EE4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019839" y="19081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8900FD4-E008-479D-9EBF-489292A6783B}"/>
                </a:ext>
              </a:extLst>
            </p:cNvPr>
            <p:cNvGrpSpPr/>
            <p:nvPr/>
          </p:nvGrpSpPr>
          <p:grpSpPr>
            <a:xfrm>
              <a:off x="4952999" y="1816351"/>
              <a:ext cx="2286000" cy="2024618"/>
              <a:chOff x="4952999" y="1816351"/>
              <a:chExt cx="2286000" cy="2024618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D60F723-99AB-42CC-A10E-028A6DD6FBC2}"/>
                  </a:ext>
                </a:extLst>
              </p:cNvPr>
              <p:cNvSpPr/>
              <p:nvPr/>
            </p:nvSpPr>
            <p:spPr>
              <a:xfrm>
                <a:off x="4952999" y="1816351"/>
                <a:ext cx="2286000" cy="2024618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600"/>
                  </a:spcBef>
                </a:pPr>
                <a:endParaRPr lang="en-US" sz="2400">
                  <a:latin typeface="Franklin Gothic Medium" panose="020B0603020102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sz="2400">
                  <a:latin typeface="Franklin Gothic Medium" panose="020B0603020102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sz="2000">
                    <a:latin typeface="Franklin Gothic Medium" panose="020B0603020102020204" pitchFamily="34" charset="0"/>
                  </a:rPr>
                  <a:t>Long-term care</a:t>
                </a:r>
              </a:p>
            </p:txBody>
          </p:sp>
          <p:pic>
            <p:nvPicPr>
              <p:cNvPr id="39" name="Graphic 38" descr="First aid kit outline">
                <a:extLst>
                  <a:ext uri="{FF2B5EF4-FFF2-40B4-BE49-F238E27FC236}">
                    <a16:creationId xmlns:a16="http://schemas.microsoft.com/office/drawing/2014/main" id="{BD9563DD-73CB-466D-8BB1-3492BD0FF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638799" y="19081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6A00DBE-3A98-4B41-B23B-A85736786AFA}"/>
                </a:ext>
              </a:extLst>
            </p:cNvPr>
            <p:cNvGrpSpPr/>
            <p:nvPr/>
          </p:nvGrpSpPr>
          <p:grpSpPr>
            <a:xfrm>
              <a:off x="2571959" y="1816351"/>
              <a:ext cx="2286000" cy="2024618"/>
              <a:chOff x="2571959" y="1816351"/>
              <a:chExt cx="2286000" cy="202461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C1A864E-15A2-47F0-8C0A-E9B2F29C9EB2}"/>
                  </a:ext>
                </a:extLst>
              </p:cNvPr>
              <p:cNvSpPr/>
              <p:nvPr/>
            </p:nvSpPr>
            <p:spPr>
              <a:xfrm>
                <a:off x="2571959" y="1816351"/>
                <a:ext cx="2286000" cy="2024618"/>
              </a:xfrm>
              <a:prstGeom prst="roundRect">
                <a:avLst/>
              </a:prstGeom>
              <a:solidFill>
                <a:srgbClr val="F0AB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2400">
                  <a:latin typeface="Franklin Gothic Medium" panose="020B0603020102020204" pitchFamily="34" charset="0"/>
                </a:endParaRPr>
              </a:p>
              <a:p>
                <a:pPr algn="ctr"/>
                <a:endParaRPr lang="en-US" sz="2400">
                  <a:latin typeface="Franklin Gothic Medium" panose="020B0603020102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sz="2000">
                    <a:latin typeface="Franklin Gothic Medium" panose="020B0603020102020204" pitchFamily="34" charset="0"/>
                  </a:rPr>
                  <a:t>Coaching or short-term counseling</a:t>
                </a:r>
              </a:p>
            </p:txBody>
          </p:sp>
          <p:pic>
            <p:nvPicPr>
              <p:cNvPr id="36" name="Graphic 35" descr="Open hand outline">
                <a:extLst>
                  <a:ext uri="{FF2B5EF4-FFF2-40B4-BE49-F238E27FC236}">
                    <a16:creationId xmlns:a16="http://schemas.microsoft.com/office/drawing/2014/main" id="{BE86B715-4E44-4B4E-BB2B-574CA7F61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257759" y="1908139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876EFC-2C2E-467E-8D9F-7006E5826E37}"/>
                </a:ext>
              </a:extLst>
            </p:cNvPr>
            <p:cNvGrpSpPr/>
            <p:nvPr/>
          </p:nvGrpSpPr>
          <p:grpSpPr>
            <a:xfrm>
              <a:off x="9715081" y="1816349"/>
              <a:ext cx="2286000" cy="2024618"/>
              <a:chOff x="9715081" y="1816349"/>
              <a:chExt cx="2286000" cy="2024618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C86EB6F-C678-4C95-AA99-B1958061F67C}"/>
                  </a:ext>
                </a:extLst>
              </p:cNvPr>
              <p:cNvSpPr/>
              <p:nvPr/>
            </p:nvSpPr>
            <p:spPr>
              <a:xfrm>
                <a:off x="9715081" y="1816349"/>
                <a:ext cx="2286000" cy="202461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600"/>
                  </a:spcBef>
                </a:pPr>
                <a:endParaRPr lang="en-US" sz="2400">
                  <a:latin typeface="Franklin Gothic Medium" panose="020B0603020102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sz="2400">
                  <a:latin typeface="Franklin Gothic Medium" panose="020B0603020102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sz="2000">
                    <a:latin typeface="Franklin Gothic Medium" panose="020B0603020102020204" pitchFamily="34" charset="0"/>
                  </a:rPr>
                  <a:t>Well-Being resources</a:t>
                </a:r>
              </a:p>
            </p:txBody>
          </p:sp>
          <p:pic>
            <p:nvPicPr>
              <p:cNvPr id="34" name="Graphic 33" descr="Stacked Rocks outline">
                <a:extLst>
                  <a:ext uri="{FF2B5EF4-FFF2-40B4-BE49-F238E27FC236}">
                    <a16:creationId xmlns:a16="http://schemas.microsoft.com/office/drawing/2014/main" id="{81052B61-3B28-4191-975F-1152B6E63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400881" y="1906782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560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717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408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925D02-5B60-483B-B794-E43313940E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7099B65-96B6-494C-9644-0536CDC97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08" y="2528272"/>
            <a:ext cx="4718304" cy="4658119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E702581A-EA17-42AD-9014-5882B87C0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76" y="1870384"/>
            <a:ext cx="2779776" cy="2430800"/>
          </a:xfrm>
          <a:prstGeom prst="rect">
            <a:avLst/>
          </a:prstGeom>
        </p:spPr>
      </p:pic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9B96BA3F-F57A-4B1C-83F0-FE1F9C0C4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45" y="-318814"/>
            <a:ext cx="3566160" cy="3457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36FEDD-E2EF-4100-B8D9-A5B24CC9CB46}"/>
              </a:ext>
            </a:extLst>
          </p:cNvPr>
          <p:cNvSpPr txBox="1"/>
          <p:nvPr/>
        </p:nvSpPr>
        <p:spPr>
          <a:xfrm>
            <a:off x="723148" y="2521059"/>
            <a:ext cx="6236845" cy="18158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5600">
                <a:solidFill>
                  <a:schemeClr val="bg1"/>
                </a:solidFill>
                <a:latin typeface="+mj-lt"/>
              </a:rPr>
              <a:t>Work-Life Resources</a:t>
            </a:r>
          </a:p>
        </p:txBody>
      </p:sp>
    </p:spTree>
    <p:extLst>
      <p:ext uri="{BB962C8B-B14F-4D97-AF65-F5344CB8AC3E}">
        <p14:creationId xmlns:p14="http://schemas.microsoft.com/office/powerpoint/2010/main" val="5341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C44AA1-EEA1-4C9D-9874-A9866BED1333}"/>
              </a:ext>
            </a:extLst>
          </p:cNvPr>
          <p:cNvSpPr/>
          <p:nvPr/>
        </p:nvSpPr>
        <p:spPr>
          <a:xfrm>
            <a:off x="638964" y="2071730"/>
            <a:ext cx="4572000" cy="31700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5"/>
                </a:solidFill>
              </a:rPr>
              <a:t>Consumer Scams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5"/>
                </a:solidFill>
              </a:rPr>
              <a:t>Criminal Charges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5"/>
                </a:solidFill>
              </a:rPr>
              <a:t>Divorce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5"/>
                </a:solidFill>
              </a:rPr>
              <a:t>Child Custody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5"/>
                </a:solidFill>
              </a:rPr>
              <a:t>Landlord and Tenant Disputes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5"/>
                </a:solidFill>
              </a:rPr>
              <a:t>Motor Vehicle Violations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5"/>
                </a:solidFill>
              </a:rPr>
              <a:t>Property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921360-80BB-40A9-AD90-16C1CEDFF37E}"/>
              </a:ext>
            </a:extLst>
          </p:cNvPr>
          <p:cNvSpPr/>
          <p:nvPr/>
        </p:nvSpPr>
        <p:spPr>
          <a:xfrm>
            <a:off x="6981036" y="2074783"/>
            <a:ext cx="4572000" cy="27084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chemeClr val="accent5"/>
                </a:solidFill>
              </a:rPr>
              <a:t>Budgeting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chemeClr val="accent5"/>
                </a:solidFill>
              </a:rPr>
              <a:t>Identity Theft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chemeClr val="accent5"/>
                </a:solidFill>
              </a:rPr>
              <a:t>College Funding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chemeClr val="accent5"/>
                </a:solidFill>
              </a:rPr>
              <a:t>Debt Management 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chemeClr val="accent5"/>
                </a:solidFill>
              </a:rPr>
              <a:t>Debt Consolidation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chemeClr val="accent5"/>
                </a:solidFill>
              </a:rPr>
              <a:t>Retirement Funding</a:t>
            </a:r>
            <a:endParaRPr lang="en-US" sz="2000">
              <a:solidFill>
                <a:schemeClr val="accent5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23380F-255E-4ED6-AC2A-E230DFCCD9AE}"/>
              </a:ext>
            </a:extLst>
          </p:cNvPr>
          <p:cNvGrpSpPr/>
          <p:nvPr/>
        </p:nvGrpSpPr>
        <p:grpSpPr>
          <a:xfrm>
            <a:off x="638964" y="597342"/>
            <a:ext cx="4700377" cy="823182"/>
            <a:chOff x="597825" y="597342"/>
            <a:chExt cx="4700377" cy="8231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E2E08D-810F-450B-AC17-EC80CB904D35}"/>
                </a:ext>
              </a:extLst>
            </p:cNvPr>
            <p:cNvSpPr txBox="1"/>
            <p:nvPr/>
          </p:nvSpPr>
          <p:spPr>
            <a:xfrm>
              <a:off x="1670747" y="897304"/>
              <a:ext cx="3627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accent3"/>
                  </a:solidFill>
                  <a:latin typeface="Franklin Gothic Medium" panose="020B0603020102020204" pitchFamily="34" charset="0"/>
                </a:rPr>
                <a:t>Legal Consultation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C52129-D26F-4A0E-9865-9D413DA8B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825" y="597342"/>
              <a:ext cx="1072922" cy="82296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E1D9AE-636D-4091-A8F4-6ADF3604BEB4}"/>
              </a:ext>
            </a:extLst>
          </p:cNvPr>
          <p:cNvGrpSpPr/>
          <p:nvPr/>
        </p:nvGrpSpPr>
        <p:grpSpPr>
          <a:xfrm>
            <a:off x="6981036" y="597342"/>
            <a:ext cx="4444408" cy="822960"/>
            <a:chOff x="6981036" y="597342"/>
            <a:chExt cx="4444408" cy="8229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989129-1F2A-453B-B147-8E72C7DE1A59}"/>
                </a:ext>
              </a:extLst>
            </p:cNvPr>
            <p:cNvSpPr txBox="1"/>
            <p:nvPr/>
          </p:nvSpPr>
          <p:spPr>
            <a:xfrm>
              <a:off x="7797989" y="897082"/>
              <a:ext cx="3627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accent3"/>
                  </a:solidFill>
                  <a:latin typeface="Franklin Gothic Medium" panose="020B0603020102020204" pitchFamily="34" charset="0"/>
                </a:rPr>
                <a:t>Financial Consultation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D7D23B-4E45-4273-81F4-EC6843460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1036" y="597342"/>
              <a:ext cx="816953" cy="82296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3FD35A4-FAC8-49FA-9F09-12B6E0369166}"/>
              </a:ext>
            </a:extLst>
          </p:cNvPr>
          <p:cNvSpPr txBox="1"/>
          <p:nvPr/>
        </p:nvSpPr>
        <p:spPr>
          <a:xfrm>
            <a:off x="638964" y="5708369"/>
            <a:ext cx="490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4"/>
                </a:solidFill>
              </a:rPr>
              <a:t>BHS does not consult on work-related matters</a:t>
            </a:r>
          </a:p>
        </p:txBody>
      </p:sp>
    </p:spTree>
    <p:extLst>
      <p:ext uri="{BB962C8B-B14F-4D97-AF65-F5344CB8AC3E}">
        <p14:creationId xmlns:p14="http://schemas.microsoft.com/office/powerpoint/2010/main" val="353321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C44AA1-EEA1-4C9D-9874-A9866BED1333}"/>
              </a:ext>
            </a:extLst>
          </p:cNvPr>
          <p:cNvSpPr/>
          <p:nvPr/>
        </p:nvSpPr>
        <p:spPr>
          <a:xfrm>
            <a:off x="638964" y="2302562"/>
            <a:ext cx="4572000" cy="27084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 algn="l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baseline="0">
                <a:solidFill>
                  <a:schemeClr val="accent5"/>
                </a:solidFill>
                <a:latin typeface="+mn-lt"/>
              </a:rPr>
              <a:t>Before and After School Programs</a:t>
            </a:r>
          </a:p>
          <a:p>
            <a:pPr marL="342900" indent="-342900" algn="l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baseline="0">
                <a:solidFill>
                  <a:schemeClr val="accent5"/>
                </a:solidFill>
                <a:latin typeface="+mn-lt"/>
              </a:rPr>
              <a:t>Back-Up Care</a:t>
            </a:r>
          </a:p>
          <a:p>
            <a:pPr marL="342900" indent="-342900" algn="l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baseline="0">
                <a:solidFill>
                  <a:schemeClr val="accent5"/>
                </a:solidFill>
                <a:latin typeface="+mn-lt"/>
              </a:rPr>
              <a:t>Family Daycare</a:t>
            </a:r>
          </a:p>
          <a:p>
            <a:pPr marL="342900" indent="-342900" algn="l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baseline="0">
                <a:solidFill>
                  <a:schemeClr val="accent5"/>
                </a:solidFill>
                <a:latin typeface="+mn-lt"/>
              </a:rPr>
              <a:t>Nurseries and Preschools</a:t>
            </a:r>
          </a:p>
          <a:p>
            <a:pPr marL="342900" indent="-342900" algn="l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baseline="0">
                <a:solidFill>
                  <a:schemeClr val="accent5"/>
                </a:solidFill>
                <a:latin typeface="+mn-lt"/>
              </a:rPr>
              <a:t>Summer Camps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5"/>
                </a:solidFill>
              </a:rPr>
              <a:t>Special Needs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2C6C8C-BC79-482F-8FBE-5987D2B31040}"/>
              </a:ext>
            </a:extLst>
          </p:cNvPr>
          <p:cNvGrpSpPr/>
          <p:nvPr/>
        </p:nvGrpSpPr>
        <p:grpSpPr>
          <a:xfrm>
            <a:off x="638964" y="597342"/>
            <a:ext cx="4659238" cy="1254069"/>
            <a:chOff x="495566" y="1468548"/>
            <a:chExt cx="4659238" cy="12540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E2E08D-810F-450B-AC17-EC80CB904D35}"/>
                </a:ext>
              </a:extLst>
            </p:cNvPr>
            <p:cNvSpPr txBox="1"/>
            <p:nvPr/>
          </p:nvSpPr>
          <p:spPr>
            <a:xfrm>
              <a:off x="1527349" y="1768510"/>
              <a:ext cx="36274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accent3"/>
                  </a:solidFill>
                  <a:latin typeface="Franklin Gothic Medium" panose="020B0603020102020204" pitchFamily="34" charset="0"/>
                </a:rPr>
                <a:t>Childcare Resource Location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29D238-81A2-425D-879B-6DF2A31105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5566" y="1468548"/>
              <a:ext cx="1031783" cy="82296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E921360-80BB-40A9-AD90-16C1CEDFF37E}"/>
              </a:ext>
            </a:extLst>
          </p:cNvPr>
          <p:cNvSpPr/>
          <p:nvPr/>
        </p:nvSpPr>
        <p:spPr>
          <a:xfrm>
            <a:off x="6981036" y="2302562"/>
            <a:ext cx="4572000" cy="22467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kern="1200" baseline="0">
                <a:solidFill>
                  <a:schemeClr val="accent5"/>
                </a:solidFill>
                <a:latin typeface="+mn-lt"/>
              </a:rPr>
              <a:t>Retirement Communities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kern="1200" baseline="0">
                <a:solidFill>
                  <a:schemeClr val="accent5"/>
                </a:solidFill>
                <a:latin typeface="+mn-lt"/>
              </a:rPr>
              <a:t>In-Home Care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kern="1200" baseline="0">
                <a:solidFill>
                  <a:schemeClr val="accent5"/>
                </a:solidFill>
                <a:latin typeface="+mn-lt"/>
              </a:rPr>
              <a:t>Inpatient Services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kern="1200" baseline="0">
                <a:solidFill>
                  <a:schemeClr val="accent5"/>
                </a:solidFill>
                <a:latin typeface="+mn-lt"/>
              </a:rPr>
              <a:t>Adult Day Care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kern="1200" baseline="0">
                <a:solidFill>
                  <a:schemeClr val="accent5"/>
                </a:solidFill>
                <a:latin typeface="+mn-lt"/>
              </a:rPr>
              <a:t>Transportation Services</a:t>
            </a:r>
            <a:endParaRPr lang="en-US" sz="2000">
              <a:solidFill>
                <a:schemeClr val="accent5"/>
              </a:solidFill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2B0FA9-B1FD-44DA-B15F-82D4423B9AF0}"/>
              </a:ext>
            </a:extLst>
          </p:cNvPr>
          <p:cNvGrpSpPr/>
          <p:nvPr/>
        </p:nvGrpSpPr>
        <p:grpSpPr>
          <a:xfrm>
            <a:off x="6981036" y="597342"/>
            <a:ext cx="4444408" cy="1253847"/>
            <a:chOff x="6662371" y="1040777"/>
            <a:chExt cx="4444408" cy="12538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989129-1F2A-453B-B147-8E72C7DE1A59}"/>
                </a:ext>
              </a:extLst>
            </p:cNvPr>
            <p:cNvSpPr txBox="1"/>
            <p:nvPr/>
          </p:nvSpPr>
          <p:spPr>
            <a:xfrm>
              <a:off x="7479324" y="1340517"/>
              <a:ext cx="36274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accent3"/>
                  </a:solidFill>
                  <a:latin typeface="Franklin Gothic Medium" panose="020B0603020102020204" pitchFamily="34" charset="0"/>
                </a:rPr>
                <a:t>Eldercare Resource Location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C47F3B-1C66-40E8-B961-90DDC8406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2371" y="1040777"/>
              <a:ext cx="816953" cy="82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0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925D02-5B60-483B-B794-E43313940E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7099B65-96B6-494C-9644-0536CDC97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08" y="2528272"/>
            <a:ext cx="4718304" cy="4658119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E702581A-EA17-42AD-9014-5882B87C0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76" y="1870384"/>
            <a:ext cx="2779776" cy="2430800"/>
          </a:xfrm>
          <a:prstGeom prst="rect">
            <a:avLst/>
          </a:prstGeom>
        </p:spPr>
      </p:pic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9B96BA3F-F57A-4B1C-83F0-FE1F9C0C4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45" y="-318814"/>
            <a:ext cx="3566160" cy="3457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36FEDD-E2EF-4100-B8D9-A5B24CC9CB46}"/>
              </a:ext>
            </a:extLst>
          </p:cNvPr>
          <p:cNvSpPr txBox="1"/>
          <p:nvPr/>
        </p:nvSpPr>
        <p:spPr>
          <a:xfrm>
            <a:off x="723148" y="2951946"/>
            <a:ext cx="6236845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5600">
                <a:solidFill>
                  <a:schemeClr val="bg1"/>
                </a:solidFill>
                <a:latin typeface="+mj-lt"/>
              </a:rPr>
              <a:t>MyBHS Portal</a:t>
            </a:r>
          </a:p>
        </p:txBody>
      </p:sp>
    </p:spTree>
    <p:extLst>
      <p:ext uri="{BB962C8B-B14F-4D97-AF65-F5344CB8AC3E}">
        <p14:creationId xmlns:p14="http://schemas.microsoft.com/office/powerpoint/2010/main" val="41863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7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9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4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1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5B9EBF-88A9-442A-9980-AE54705C52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Download the BHS Mobile App</a:t>
            </a:r>
          </a:p>
        </p:txBody>
      </p:sp>
    </p:spTree>
    <p:extLst>
      <p:ext uri="{BB962C8B-B14F-4D97-AF65-F5344CB8AC3E}">
        <p14:creationId xmlns:p14="http://schemas.microsoft.com/office/powerpoint/2010/main" val="38317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7AE07F-6055-4CD4-9198-7F2FA01C94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63319"/>
            <a:ext cx="9144000" cy="5486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Take Out Your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ED181-D8A2-4CE1-B5B1-D49186CEA3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478363"/>
            <a:ext cx="5800825" cy="4838700"/>
          </a:xfrm>
        </p:spPr>
        <p:txBody>
          <a:bodyPr/>
          <a:lstStyle/>
          <a:p>
            <a:r>
              <a:rPr lang="en-US" sz="2400"/>
              <a:t>Open your Contacts application</a:t>
            </a:r>
          </a:p>
          <a:p>
            <a:r>
              <a:rPr lang="en-US" sz="2400"/>
              <a:t>Add new contact</a:t>
            </a:r>
          </a:p>
          <a:p>
            <a:r>
              <a:rPr lang="en-US" sz="2400"/>
              <a:t>Name: </a:t>
            </a:r>
            <a:r>
              <a:rPr lang="en-US" sz="2400">
                <a:solidFill>
                  <a:schemeClr val="accent4"/>
                </a:solidFill>
              </a:rPr>
              <a:t>Employee Assistance Program</a:t>
            </a:r>
          </a:p>
          <a:p>
            <a:r>
              <a:rPr lang="en-US" sz="2400"/>
              <a:t>Phone: </a:t>
            </a:r>
            <a:r>
              <a:rPr lang="en-US" sz="2400">
                <a:solidFill>
                  <a:schemeClr val="accent4"/>
                </a:solidFill>
              </a:rPr>
              <a:t>800-327-2251</a:t>
            </a:r>
          </a:p>
          <a:p>
            <a:r>
              <a:rPr lang="en-US" sz="2400"/>
              <a:t>Company: </a:t>
            </a:r>
            <a:r>
              <a:rPr lang="en-US" sz="2400">
                <a:solidFill>
                  <a:schemeClr val="accent4"/>
                </a:solidFill>
              </a:rPr>
              <a:t>BHS</a:t>
            </a:r>
          </a:p>
          <a:p>
            <a:r>
              <a:rPr lang="en-US" sz="2400"/>
              <a:t>Website: </a:t>
            </a:r>
            <a:r>
              <a:rPr lang="en-US" sz="2400">
                <a:solidFill>
                  <a:schemeClr val="accent4"/>
                </a:solidFill>
              </a:rPr>
              <a:t>portal.bhsonline.com</a:t>
            </a:r>
          </a:p>
          <a:p>
            <a:r>
              <a:rPr lang="en-US" sz="2400"/>
              <a:t>Notes: </a:t>
            </a:r>
            <a:r>
              <a:rPr lang="en-US" sz="2400" b="1">
                <a:solidFill>
                  <a:schemeClr val="accent4"/>
                </a:solidFill>
              </a:rPr>
              <a:t>ID - WESLEYAN</a:t>
            </a:r>
          </a:p>
          <a:p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AC7993-881E-4B06-9ACD-EC3554DE0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/>
          <a:stretch/>
        </p:blipFill>
        <p:spPr>
          <a:xfrm>
            <a:off x="6874180" y="1501983"/>
            <a:ext cx="5317820" cy="385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1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B734776-AC83-4982-882E-57B2DDD98ABA}"/>
              </a:ext>
            </a:extLst>
          </p:cNvPr>
          <p:cNvSpPr txBox="1"/>
          <p:nvPr/>
        </p:nvSpPr>
        <p:spPr>
          <a:xfrm>
            <a:off x="483577" y="1659285"/>
            <a:ext cx="610186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600">
                <a:solidFill>
                  <a:schemeClr val="bg1"/>
                </a:solidFill>
                <a:latin typeface="+mj-lt"/>
              </a:rPr>
              <a:t>How Can EAP Services be Utilized for Children?</a:t>
            </a:r>
          </a:p>
        </p:txBody>
      </p: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C0293B9-C00B-460E-8544-FE2D242DB0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08" y="2528272"/>
            <a:ext cx="4718304" cy="4658119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7767165B-D0E8-415F-AB6B-A25703E16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76" y="1870384"/>
            <a:ext cx="2779776" cy="2430800"/>
          </a:xfrm>
          <a:prstGeom prst="rect">
            <a:avLst/>
          </a:prstGeom>
        </p:spPr>
      </p:pic>
      <p:pic>
        <p:nvPicPr>
          <p:cNvPr id="16" name="Picture 15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46DD5018-F72C-4D3F-8342-2ED53BD5D9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45" y="-318814"/>
            <a:ext cx="3566160" cy="34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6CA7-C986-4AB2-983D-4D25C66E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Reasons to Contact the EAP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4E36B965-AF99-4624-A06D-6FADA4E578A1}"/>
              </a:ext>
            </a:extLst>
          </p:cNvPr>
          <p:cNvSpPr/>
          <p:nvPr/>
        </p:nvSpPr>
        <p:spPr>
          <a:xfrm>
            <a:off x="9557646" y="1151691"/>
            <a:ext cx="2174488" cy="1382751"/>
          </a:xfrm>
          <a:prstGeom prst="wedgeEllipseCallout">
            <a:avLst/>
          </a:prstGeom>
          <a:solidFill>
            <a:srgbClr val="003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Personal Stress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4507B84-D95F-4073-9C29-6817D6E41FCF}"/>
              </a:ext>
            </a:extLst>
          </p:cNvPr>
          <p:cNvSpPr/>
          <p:nvPr/>
        </p:nvSpPr>
        <p:spPr>
          <a:xfrm>
            <a:off x="6152685" y="4768918"/>
            <a:ext cx="2061118" cy="1279021"/>
          </a:xfrm>
          <a:prstGeom prst="wedgeRectCallout">
            <a:avLst>
              <a:gd name="adj1" fmla="val 35015"/>
              <a:gd name="adj2" fmla="val -86065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Relationships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5787FE9-810F-4A55-A8DC-C9C82265EB15}"/>
              </a:ext>
            </a:extLst>
          </p:cNvPr>
          <p:cNvSpPr/>
          <p:nvPr/>
        </p:nvSpPr>
        <p:spPr>
          <a:xfrm>
            <a:off x="3100038" y="4641714"/>
            <a:ext cx="2538762" cy="1248936"/>
          </a:xfrm>
          <a:prstGeom prst="wedgeRoundRectCallout">
            <a:avLst>
              <a:gd name="adj1" fmla="val -3805"/>
              <a:gd name="adj2" fmla="val -120535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Substance Misuse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9FD6CF5-B1EA-4296-A0FD-0EAB9EC094B8}"/>
              </a:ext>
            </a:extLst>
          </p:cNvPr>
          <p:cNvSpPr/>
          <p:nvPr/>
        </p:nvSpPr>
        <p:spPr>
          <a:xfrm>
            <a:off x="5008756" y="2876085"/>
            <a:ext cx="2174488" cy="1382751"/>
          </a:xfrm>
          <a:prstGeom prst="wedgeEllipseCallout">
            <a:avLst>
              <a:gd name="adj1" fmla="val -320"/>
              <a:gd name="adj2" fmla="val 70565"/>
            </a:avLst>
          </a:prstGeom>
          <a:solidFill>
            <a:srgbClr val="003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Anxiety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DB62206-EB4D-4523-B582-57962EBAF669}"/>
              </a:ext>
            </a:extLst>
          </p:cNvPr>
          <p:cNvSpPr/>
          <p:nvPr/>
        </p:nvSpPr>
        <p:spPr>
          <a:xfrm>
            <a:off x="3464312" y="1297537"/>
            <a:ext cx="2174488" cy="1382751"/>
          </a:xfrm>
          <a:prstGeom prst="wedgeRectCallout">
            <a:avLst>
              <a:gd name="adj1" fmla="val -42610"/>
              <a:gd name="adj2" fmla="val 82661"/>
            </a:avLst>
          </a:prstGeom>
          <a:solidFill>
            <a:srgbClr val="C400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Grief/Loss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32B022C-5C8D-4E39-814A-F3BEA1DE3053}"/>
              </a:ext>
            </a:extLst>
          </p:cNvPr>
          <p:cNvSpPr/>
          <p:nvPr/>
        </p:nvSpPr>
        <p:spPr>
          <a:xfrm>
            <a:off x="723899" y="3073088"/>
            <a:ext cx="2194002" cy="859985"/>
          </a:xfrm>
          <a:prstGeom prst="wedgeRoundRectCallout">
            <a:avLst>
              <a:gd name="adj1" fmla="val 14007"/>
              <a:gd name="adj2" fmla="val 85226"/>
              <a:gd name="adj3" fmla="val 16667"/>
            </a:avLst>
          </a:prstGeom>
          <a:solidFill>
            <a:srgbClr val="F0A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Boss/</a:t>
            </a:r>
          </a:p>
          <a:p>
            <a:pPr algn="ctr"/>
            <a:r>
              <a:rPr lang="en-US" sz="2400"/>
              <a:t>Co-workers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328FF3C-62A3-4A82-B344-C1F6049CBE8C}"/>
              </a:ext>
            </a:extLst>
          </p:cNvPr>
          <p:cNvSpPr/>
          <p:nvPr/>
        </p:nvSpPr>
        <p:spPr>
          <a:xfrm>
            <a:off x="373567" y="4574806"/>
            <a:ext cx="2174488" cy="1382751"/>
          </a:xfrm>
          <a:prstGeom prst="wedgeEllipseCallout">
            <a:avLst>
              <a:gd name="adj1" fmla="val 57629"/>
              <a:gd name="adj2" fmla="val -41532"/>
            </a:avLst>
          </a:prstGeom>
          <a:solidFill>
            <a:srgbClr val="C400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Suicidal Thoughts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CE860F4-5A08-48C9-98CF-DF9487D320EB}"/>
              </a:ext>
            </a:extLst>
          </p:cNvPr>
          <p:cNvSpPr/>
          <p:nvPr/>
        </p:nvSpPr>
        <p:spPr>
          <a:xfrm>
            <a:off x="6472355" y="1357280"/>
            <a:ext cx="1953322" cy="904113"/>
          </a:xfrm>
          <a:prstGeom prst="wedgeRectCallout">
            <a:avLst>
              <a:gd name="adj1" fmla="val -2851"/>
              <a:gd name="adj2" fmla="val 85827"/>
            </a:avLst>
          </a:prstGeom>
          <a:solidFill>
            <a:srgbClr val="F0A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Time Management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638E7AE3-548D-49F2-82B2-3D4B9FFB5AB7}"/>
              </a:ext>
            </a:extLst>
          </p:cNvPr>
          <p:cNvSpPr/>
          <p:nvPr/>
        </p:nvSpPr>
        <p:spPr>
          <a:xfrm>
            <a:off x="873047" y="1129778"/>
            <a:ext cx="2174488" cy="1382751"/>
          </a:xfrm>
          <a:prstGeom prst="wedgeEllipseCallout">
            <a:avLst>
              <a:gd name="adj1" fmla="val 9936"/>
              <a:gd name="adj2" fmla="val 61694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Parenting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925D04E-1103-4E10-A223-4BB56EF91279}"/>
              </a:ext>
            </a:extLst>
          </p:cNvPr>
          <p:cNvSpPr/>
          <p:nvPr/>
        </p:nvSpPr>
        <p:spPr>
          <a:xfrm>
            <a:off x="7792845" y="2771475"/>
            <a:ext cx="1953322" cy="933593"/>
          </a:xfrm>
          <a:prstGeom prst="wedgeRoundRectCallout">
            <a:avLst>
              <a:gd name="adj1" fmla="val 1301"/>
              <a:gd name="adj2" fmla="val 83929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Trauma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F1B8216-0525-4791-B120-0E66568FDD0F}"/>
              </a:ext>
            </a:extLst>
          </p:cNvPr>
          <p:cNvSpPr/>
          <p:nvPr/>
        </p:nvSpPr>
        <p:spPr>
          <a:xfrm>
            <a:off x="8586441" y="4948845"/>
            <a:ext cx="1942410" cy="1005597"/>
          </a:xfrm>
          <a:prstGeom prst="wedgeRoundRectCallout">
            <a:avLst>
              <a:gd name="adj1" fmla="val 5507"/>
              <a:gd name="adj2" fmla="val -86844"/>
              <a:gd name="adj3" fmla="val 16667"/>
            </a:avLst>
          </a:prstGeom>
          <a:solidFill>
            <a:srgbClr val="003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Work-Life</a:t>
            </a:r>
          </a:p>
          <a:p>
            <a:pPr algn="ctr"/>
            <a:r>
              <a:rPr lang="en-US" sz="2400"/>
              <a:t>Balance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F086E918-95C0-40C8-B4DD-8ED8577D1611}"/>
              </a:ext>
            </a:extLst>
          </p:cNvPr>
          <p:cNvSpPr/>
          <p:nvPr/>
        </p:nvSpPr>
        <p:spPr>
          <a:xfrm>
            <a:off x="10119734" y="3429000"/>
            <a:ext cx="1800921" cy="933592"/>
          </a:xfrm>
          <a:prstGeom prst="wedgeRectCallout">
            <a:avLst>
              <a:gd name="adj1" fmla="val 5088"/>
              <a:gd name="adj2" fmla="val 107417"/>
            </a:avLst>
          </a:prstGeom>
          <a:solidFill>
            <a:srgbClr val="5E9C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Life Transitions</a:t>
            </a:r>
          </a:p>
        </p:txBody>
      </p:sp>
    </p:spTree>
    <p:extLst>
      <p:ext uri="{BB962C8B-B14F-4D97-AF65-F5344CB8AC3E}">
        <p14:creationId xmlns:p14="http://schemas.microsoft.com/office/powerpoint/2010/main" val="236637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A2F22C-D950-4F69-8C8D-9F93543ADD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7099B65-96B6-494C-9644-0536CDC97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08" y="2528272"/>
            <a:ext cx="4718304" cy="4658119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E702581A-EA17-42AD-9014-5882B87C0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76" y="1870384"/>
            <a:ext cx="2779776" cy="2430800"/>
          </a:xfrm>
          <a:prstGeom prst="rect">
            <a:avLst/>
          </a:prstGeom>
        </p:spPr>
      </p:pic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9B96BA3F-F57A-4B1C-83F0-FE1F9C0C4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45" y="-318814"/>
            <a:ext cx="3566160" cy="3457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36FEDD-E2EF-4100-B8D9-A5B24CC9CB46}"/>
              </a:ext>
            </a:extLst>
          </p:cNvPr>
          <p:cNvSpPr txBox="1"/>
          <p:nvPr/>
        </p:nvSpPr>
        <p:spPr>
          <a:xfrm>
            <a:off x="152399" y="1659285"/>
            <a:ext cx="6769982" cy="35394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5600">
                <a:solidFill>
                  <a:schemeClr val="bg1"/>
                </a:solidFill>
                <a:latin typeface="+mj-lt"/>
              </a:rPr>
              <a:t>How Can You </a:t>
            </a:r>
            <a:br>
              <a:rPr lang="en-US" sz="5600">
                <a:solidFill>
                  <a:schemeClr val="bg1"/>
                </a:solidFill>
                <a:latin typeface="+mj-lt"/>
              </a:rPr>
            </a:br>
            <a:r>
              <a:rPr lang="en-US" sz="5600">
                <a:solidFill>
                  <a:schemeClr val="bg1"/>
                </a:solidFill>
                <a:latin typeface="+mj-lt"/>
              </a:rPr>
              <a:t>Connect with the Employee Assistance Program?</a:t>
            </a:r>
          </a:p>
        </p:txBody>
      </p:sp>
    </p:spTree>
    <p:extLst>
      <p:ext uri="{BB962C8B-B14F-4D97-AF65-F5344CB8AC3E}">
        <p14:creationId xmlns:p14="http://schemas.microsoft.com/office/powerpoint/2010/main" val="61973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01A33F9-6CB2-4728-94A5-8A5BDE74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77" y="1270796"/>
            <a:ext cx="5293446" cy="4316407"/>
          </a:xfrm>
        </p:spPr>
        <p:txBody>
          <a:bodyPr/>
          <a:lstStyle/>
          <a:p>
            <a:pPr algn="ctr"/>
            <a:r>
              <a:rPr lang="en-US" sz="6600"/>
              <a:t>Choose How You Connect With Us</a:t>
            </a:r>
          </a:p>
        </p:txBody>
      </p:sp>
      <p:pic>
        <p:nvPicPr>
          <p:cNvPr id="38" name="Graphic 37" descr="Smart Phone">
            <a:extLst>
              <a:ext uri="{FF2B5EF4-FFF2-40B4-BE49-F238E27FC236}">
                <a16:creationId xmlns:a16="http://schemas.microsoft.com/office/drawing/2014/main" id="{D45AF58B-31D1-4F95-8282-6B67494EC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7922" y="1487046"/>
            <a:ext cx="1143000" cy="1143000"/>
          </a:xfrm>
          <a:prstGeom prst="rect">
            <a:avLst/>
          </a:prstGeom>
        </p:spPr>
      </p:pic>
      <p:pic>
        <p:nvPicPr>
          <p:cNvPr id="39" name="Graphic 38" descr="Monitor">
            <a:extLst>
              <a:ext uri="{FF2B5EF4-FFF2-40B4-BE49-F238E27FC236}">
                <a16:creationId xmlns:a16="http://schemas.microsoft.com/office/drawing/2014/main" id="{9ABD6338-9C73-43F4-941A-FA9605BC0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028223" y="3806892"/>
            <a:ext cx="1143000" cy="1143000"/>
          </a:xfrm>
          <a:prstGeom prst="rect">
            <a:avLst/>
          </a:prstGeom>
        </p:spPr>
      </p:pic>
      <p:pic>
        <p:nvPicPr>
          <p:cNvPr id="40" name="Graphic 39" descr="Chat">
            <a:extLst>
              <a:ext uri="{FF2B5EF4-FFF2-40B4-BE49-F238E27FC236}">
                <a16:creationId xmlns:a16="http://schemas.microsoft.com/office/drawing/2014/main" id="{7A98F045-2297-44BD-BCED-409AFC041F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54525" y="1487046"/>
            <a:ext cx="1143000" cy="1143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1E602A4-05C2-4DDC-8A20-69DDF26B3B90}"/>
              </a:ext>
            </a:extLst>
          </p:cNvPr>
          <p:cNvGrpSpPr>
            <a:grpSpLocks noChangeAspect="1"/>
          </p:cNvGrpSpPr>
          <p:nvPr/>
        </p:nvGrpSpPr>
        <p:grpSpPr>
          <a:xfrm>
            <a:off x="9211525" y="3806892"/>
            <a:ext cx="1143000" cy="1143000"/>
            <a:chOff x="1404329" y="5250648"/>
            <a:chExt cx="652973" cy="652973"/>
          </a:xfrm>
        </p:grpSpPr>
        <p:pic>
          <p:nvPicPr>
            <p:cNvPr id="41" name="Graphic 40" descr="Smart Phone">
              <a:extLst>
                <a:ext uri="{FF2B5EF4-FFF2-40B4-BE49-F238E27FC236}">
                  <a16:creationId xmlns:a16="http://schemas.microsoft.com/office/drawing/2014/main" id="{99BF9F3B-83A5-4C61-A7FF-3680FA426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04329" y="5250648"/>
              <a:ext cx="652973" cy="652973"/>
            </a:xfrm>
            <a:prstGeom prst="rect">
              <a:avLst/>
            </a:prstGeom>
          </p:spPr>
        </p:pic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25268C8-1882-41B6-8E5A-1BA50D8E7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828" y="5440010"/>
              <a:ext cx="171974" cy="274249"/>
            </a:xfrm>
            <a:prstGeom prst="rect">
              <a:avLst/>
            </a:prstGeom>
          </p:spPr>
        </p:pic>
      </p:grpSp>
      <p:pic>
        <p:nvPicPr>
          <p:cNvPr id="43" name="Graphic 42" descr="Chat bubble">
            <a:extLst>
              <a:ext uri="{FF2B5EF4-FFF2-40B4-BE49-F238E27FC236}">
                <a16:creationId xmlns:a16="http://schemas.microsoft.com/office/drawing/2014/main" id="{8E420ADA-0189-4573-AB4F-4228E3D663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171223" y="1487046"/>
            <a:ext cx="1143000" cy="1143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8EECB1D-5CD6-4646-AA71-CEC417D0D088}"/>
              </a:ext>
            </a:extLst>
          </p:cNvPr>
          <p:cNvSpPr txBox="1"/>
          <p:nvPr/>
        </p:nvSpPr>
        <p:spPr>
          <a:xfrm>
            <a:off x="5645022" y="278006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3"/>
                </a:solidFill>
              </a:rPr>
              <a:t>Call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320FDD-D22D-4A7E-8708-8567BD03ACDF}"/>
              </a:ext>
            </a:extLst>
          </p:cNvPr>
          <p:cNvSpPr txBox="1"/>
          <p:nvPr/>
        </p:nvSpPr>
        <p:spPr>
          <a:xfrm>
            <a:off x="7828323" y="278006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3"/>
                </a:solidFill>
              </a:rPr>
              <a:t>Text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A46351-F3DA-463A-B1A4-2D04BDD64952}"/>
              </a:ext>
            </a:extLst>
          </p:cNvPr>
          <p:cNvSpPr txBox="1"/>
          <p:nvPr/>
        </p:nvSpPr>
        <p:spPr>
          <a:xfrm>
            <a:off x="10011624" y="278006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3"/>
                </a:solidFill>
              </a:rPr>
              <a:t>Live Chat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2353103-CD3C-4ED8-8C36-409F9B76E987}"/>
              </a:ext>
            </a:extLst>
          </p:cNvPr>
          <p:cNvSpPr txBox="1"/>
          <p:nvPr/>
        </p:nvSpPr>
        <p:spPr>
          <a:xfrm>
            <a:off x="6581400" y="5099992"/>
            <a:ext cx="203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3"/>
                </a:solidFill>
              </a:rPr>
              <a:t>Online Form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866FFD-9FBE-4896-BA37-9F0376A5B02A}"/>
              </a:ext>
            </a:extLst>
          </p:cNvPr>
          <p:cNvSpPr txBox="1"/>
          <p:nvPr/>
        </p:nvSpPr>
        <p:spPr>
          <a:xfrm>
            <a:off x="8764701" y="5099992"/>
            <a:ext cx="203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3"/>
                </a:solidFill>
              </a:rPr>
              <a:t>Mobile App</a:t>
            </a:r>
          </a:p>
        </p:txBody>
      </p:sp>
    </p:spTree>
    <p:extLst>
      <p:ext uri="{BB962C8B-B14F-4D97-AF65-F5344CB8AC3E}">
        <p14:creationId xmlns:p14="http://schemas.microsoft.com/office/powerpoint/2010/main" val="16205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A2F22C-D950-4F69-8C8D-9F93543ADD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7099B65-96B6-494C-9644-0536CDC97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08" y="2528272"/>
            <a:ext cx="4718304" cy="4658119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E702581A-EA17-42AD-9014-5882B87C0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76" y="1870384"/>
            <a:ext cx="2779776" cy="2430800"/>
          </a:xfrm>
          <a:prstGeom prst="rect">
            <a:avLst/>
          </a:prstGeom>
        </p:spPr>
      </p:pic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9B96BA3F-F57A-4B1C-83F0-FE1F9C0C4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45" y="-318814"/>
            <a:ext cx="3566160" cy="3457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36FEDD-E2EF-4100-B8D9-A5B24CC9CB46}"/>
              </a:ext>
            </a:extLst>
          </p:cNvPr>
          <p:cNvSpPr txBox="1"/>
          <p:nvPr/>
        </p:nvSpPr>
        <p:spPr>
          <a:xfrm>
            <a:off x="152399" y="1659285"/>
            <a:ext cx="6769982" cy="35394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5600">
                <a:solidFill>
                  <a:schemeClr val="bg1"/>
                </a:solidFill>
                <a:latin typeface="+mj-lt"/>
              </a:rPr>
              <a:t>What Happens When You </a:t>
            </a:r>
            <a:br>
              <a:rPr lang="en-US" sz="5600">
                <a:solidFill>
                  <a:schemeClr val="bg1"/>
                </a:solidFill>
                <a:latin typeface="+mj-lt"/>
              </a:rPr>
            </a:br>
            <a:r>
              <a:rPr lang="en-US" sz="5600">
                <a:solidFill>
                  <a:schemeClr val="bg1"/>
                </a:solidFill>
                <a:latin typeface="+mj-lt"/>
              </a:rPr>
              <a:t>Call the Employee Assistance Program?</a:t>
            </a:r>
          </a:p>
        </p:txBody>
      </p:sp>
    </p:spTree>
    <p:extLst>
      <p:ext uri="{BB962C8B-B14F-4D97-AF65-F5344CB8AC3E}">
        <p14:creationId xmlns:p14="http://schemas.microsoft.com/office/powerpoint/2010/main" val="8924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40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86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8&quot;&gt;&lt;property id=&quot;20148&quot; value=&quot;5&quot;/&gt;&lt;property id=&quot;20300&quot; value=&quot;Slide 7&quot;/&gt;&lt;property id=&quot;20307&quot; value=&quot;300&quot;/&gt;&lt;/object&gt;&lt;object type=&quot;3&quot; unique_id=&quot;10019&quot;&gt;&lt;property id=&quot;20148&quot; value=&quot;5&quot;/&gt;&lt;property id=&quot;20300&quot; value=&quot;Slide 8&quot;/&gt;&lt;property id=&quot;20307&quot; value=&quot;263&quot;/&gt;&lt;/object&gt;&lt;object type=&quot;3&quot; unique_id=&quot;10020&quot;&gt;&lt;property id=&quot;20148&quot; value=&quot;5&quot;/&gt;&lt;property id=&quot;20300&quot; value=&quot;Slide 9&quot;/&gt;&lt;property id=&quot;20307&quot; value=&quot;315&quot;/&gt;&lt;/object&gt;&lt;object type=&quot;3&quot; unique_id=&quot;10021&quot;&gt;&lt;property id=&quot;20148&quot; value=&quot;5&quot;/&gt;&lt;property id=&quot;20300&quot; value=&quot;Slide 10&quot;/&gt;&lt;property id=&quot;20307&quot; value=&quot;316&quot;/&gt;&lt;/object&gt;&lt;object type=&quot;3&quot; unique_id=&quot;10022&quot;&gt;&lt;property id=&quot;20148&quot; value=&quot;5&quot;/&gt;&lt;property id=&quot;20300&quot; value=&quot;Slide 11&quot;/&gt;&lt;property id=&quot;20307&quot; value=&quot;318&quot;/&gt;&lt;/object&gt;&lt;object type=&quot;3&quot; unique_id=&quot;10023&quot;&gt;&lt;property id=&quot;20148&quot; value=&quot;5&quot;/&gt;&lt;property id=&quot;20300&quot; value=&quot;Slide 12&quot;/&gt;&lt;property id=&quot;20307&quot; value=&quot;319&quot;/&gt;&lt;/object&gt;&lt;object type=&quot;3&quot; unique_id=&quot;10034&quot;&gt;&lt;property id=&quot;20148&quot; value=&quot;5&quot;/&gt;&lt;property id=&quot;20300&quot; value=&quot;Slide 13&quot;/&gt;&lt;property id=&quot;20307&quot; value=&quot;291&quot;/&gt;&lt;/object&gt;&lt;object type=&quot;3&quot; unique_id=&quot;10172&quot;&gt;&lt;property id=&quot;20148&quot; value=&quot;5&quot;/&gt;&lt;property id=&quot;20300&quot; value=&quot;Slide 14&quot;/&gt;&lt;property id=&quot;20307&quot; value=&quot;320&quot;/&gt;&lt;/object&gt;&lt;/object&gt;&lt;object type=&quot;8&quot; unique_id=&quot;1007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*MAIN">
  <a:themeElements>
    <a:clrScheme name="BHS">
      <a:dk1>
        <a:srgbClr val="004153"/>
      </a:dk1>
      <a:lt1>
        <a:srgbClr val="FFFFFF"/>
      </a:lt1>
      <a:dk2>
        <a:srgbClr val="004153"/>
      </a:dk2>
      <a:lt2>
        <a:srgbClr val="F0F0EF"/>
      </a:lt2>
      <a:accent1>
        <a:srgbClr val="F0AB00"/>
      </a:accent1>
      <a:accent2>
        <a:srgbClr val="004153"/>
      </a:accent2>
      <a:accent3>
        <a:srgbClr val="5E9CAE"/>
      </a:accent3>
      <a:accent4>
        <a:srgbClr val="CA005D"/>
      </a:accent4>
      <a:accent5>
        <a:srgbClr val="6C6F6F"/>
      </a:accent5>
      <a:accent6>
        <a:srgbClr val="B5B6B3"/>
      </a:accent6>
      <a:hlink>
        <a:srgbClr val="CA005D"/>
      </a:hlink>
      <a:folHlink>
        <a:srgbClr val="F0AB00"/>
      </a:folHlink>
    </a:clrScheme>
    <a:fontScheme name="BHS System Font">
      <a:majorFont>
        <a:latin typeface="Georgi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A700DAB-7106-42B6-85BF-5BA529689C61}" vid="{103D15DA-FDE1-42CB-995D-FEEC8E47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947303be3814e11b5aeb08389b9eb50 xmlns="331eb0e1-fcff-4324-81a2-349a2671633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Employee Assistance Program (EAP)</TermName>
          <TermId xmlns="http://schemas.microsoft.com/office/infopath/2007/PartnerControls">e13f480c-44f8-4a2a-8191-a0a62082b482</TermId>
        </TermInfo>
      </Terms>
    </m947303be3814e11b5aeb08389b9eb50>
    <c2c07e35550042f3ad1486cd380991cf xmlns="331eb0e1-fcff-4324-81a2-349a2671633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PM: EAP Implementation</TermName>
          <TermId xmlns="http://schemas.microsoft.com/office/infopath/2007/PartnerControls">8e88c730-c27f-4df6-82c5-6e2e132e7235</TermId>
        </TermInfo>
      </Terms>
    </c2c07e35550042f3ad1486cd380991cf>
    <TaxCatchAll xmlns="331eb0e1-fcff-4324-81a2-349a26716331">
      <Value>65</Value>
      <Value>527</Value>
      <Value>2</Value>
      <Value>140</Value>
    </TaxCatchAll>
    <a5c86abd53184a9ebccd89570c0f168f xmlns="331eb0e1-fcff-4324-81a2-349a2671633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Customer Training</TermName>
          <TermId xmlns="http://schemas.microsoft.com/office/infopath/2007/PartnerControls">ec63ed5b-595a-473f-b375-f2bcd53aed32</TermId>
        </TermInfo>
      </Terms>
    </a5c86abd53184a9ebccd89570c0f168f>
    <ica6832b19c44869945dd7c1a238dadb xmlns="331eb0e1-fcff-4324-81a2-349a2671633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Customer Solutions</TermName>
          <TermId xmlns="http://schemas.microsoft.com/office/infopath/2007/PartnerControls">c4556ff6-1b0e-4159-be59-4fd9492ab8a1</TermId>
        </TermInfo>
      </Terms>
    </ica6832b19c44869945dd7c1a238dadb>
    <RelatedDocumentID xmlns="331eb0e1-fcff-4324-81a2-349a26716331" xsi:nil="true"/>
    <Oldest_x0020_Statistic xmlns="331eb0e1-fcff-4324-81a2-349a26716331" xsi:nil="true"/>
    <SharedWithUsers xmlns="331eb0e1-fcff-4324-81a2-349a26716331">
      <UserInfo>
        <DisplayName>Pete Collier</DisplayName>
        <AccountId>11562</AccountId>
        <AccountType/>
      </UserInfo>
      <UserInfo>
        <DisplayName>Nick Koscielniak</DisplayName>
        <AccountId>7967</AccountId>
        <AccountType/>
      </UserInfo>
      <UserInfo>
        <DisplayName>Dana Siverd</DisplayName>
        <AccountId>98</AccountId>
        <AccountType/>
      </UserInfo>
      <UserInfo>
        <DisplayName>Beth Thierer</DisplayName>
        <AccountId>59</AccountId>
        <AccountType/>
      </UserInfo>
      <UserInfo>
        <DisplayName>Elaina Quinn</DisplayName>
        <AccountId>2425</AccountId>
        <AccountType/>
      </UserInfo>
      <UserInfo>
        <DisplayName>Laura Franceski</DisplayName>
        <AccountId>3965</AccountId>
        <AccountType/>
      </UserInfo>
      <UserInfo>
        <DisplayName>Mac Hobbs</DisplayName>
        <AccountId>77</AccountId>
        <AccountType/>
      </UserInfo>
      <UserInfo>
        <DisplayName>Jessica Gabriele</DisplayName>
        <AccountId>30674</AccountId>
        <AccountType/>
      </UserInfo>
    </SharedWithUsers>
    <TaxCatchAllLabel xmlns="331eb0e1-fcff-4324-81a2-349a26716331" xsi:nil="true"/>
    <Last_x0020_Reviewed xmlns="1de43579-bb50-4075-b715-bc0337847059" xsi:nil="true"/>
    <lcf76f155ced4ddcb4097134ff3c332f xmlns="1de43579-bb50-4075-b715-bc0337847059">
      <Terms xmlns="http://schemas.microsoft.com/office/infopath/2007/PartnerControls"/>
    </lcf76f155ced4ddcb4097134ff3c332f>
    <ReadonlyLink xmlns="1de43579-bb50-4075-b715-bc0337847059">
      <Url xsi:nil="true"/>
      <Description xsi:nil="true"/>
    </ReadonlyLink>
    <_Flow_SignoffStatus xmlns="1de43579-bb50-4075-b715-bc033784705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HS Documents" ma:contentTypeID="0x0101002D42947EF27F7940B0EDD077C21C8BBB00F1721F3B91871842A496DE8CE5B045E3" ma:contentTypeVersion="64" ma:contentTypeDescription="" ma:contentTypeScope="" ma:versionID="f7ff171bd6958a809597809fa1ba2232">
  <xsd:schema xmlns:xsd="http://www.w3.org/2001/XMLSchema" xmlns:xs="http://www.w3.org/2001/XMLSchema" xmlns:p="http://schemas.microsoft.com/office/2006/metadata/properties" xmlns:ns2="331eb0e1-fcff-4324-81a2-349a26716331" xmlns:ns3="1de43579-bb50-4075-b715-bc0337847059" targetNamespace="http://schemas.microsoft.com/office/2006/metadata/properties" ma:root="true" ma:fieldsID="4372244428dd1fbdaa9ac3c11c828e3c" ns2:_="" ns3:_="">
    <xsd:import namespace="331eb0e1-fcff-4324-81a2-349a26716331"/>
    <xsd:import namespace="1de43579-bb50-4075-b715-bc0337847059"/>
    <xsd:element name="properties">
      <xsd:complexType>
        <xsd:sequence>
          <xsd:element name="documentManagement">
            <xsd:complexType>
              <xsd:all>
                <xsd:element ref="ns2:Oldest_x0020_Statistic" minOccurs="0"/>
                <xsd:element ref="ns3:Last_x0020_Reviewed" minOccurs="0"/>
                <xsd:element ref="ns2:ica6832b19c44869945dd7c1a238dadb" minOccurs="0"/>
                <xsd:element ref="ns2:TaxCatchAll" minOccurs="0"/>
                <xsd:element ref="ns2:TaxCatchAllLabel" minOccurs="0"/>
                <xsd:element ref="ns2:a5c86abd53184a9ebccd89570c0f168f" minOccurs="0"/>
                <xsd:element ref="ns2:SharedWithUsers" minOccurs="0"/>
                <xsd:element ref="ns2:SharedWithDetails" minOccurs="0"/>
                <xsd:element ref="ns2:c2c07e35550042f3ad1486cd380991cf" minOccurs="0"/>
                <xsd:element ref="ns2:RelatedDocumentID" minOccurs="0"/>
                <xsd:element ref="ns2:m947303be3814e11b5aeb08389b9eb50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ReadonlyLink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eb0e1-fcff-4324-81a2-349a26716331" elementFormDefault="qualified">
    <xsd:import namespace="http://schemas.microsoft.com/office/2006/documentManagement/types"/>
    <xsd:import namespace="http://schemas.microsoft.com/office/infopath/2007/PartnerControls"/>
    <xsd:element name="Oldest_x0020_Statistic" ma:index="4" nillable="true" ma:displayName="Oldest Statistic" ma:format="DateOnly" ma:internalName="Oldest_x0020_Statistic" ma:readOnly="false">
      <xsd:simpleType>
        <xsd:restriction base="dms:DateTime"/>
      </xsd:simpleType>
    </xsd:element>
    <xsd:element name="ica6832b19c44869945dd7c1a238dadb" ma:index="7" nillable="true" ma:taxonomy="true" ma:internalName="ica6832b19c44869945dd7c1a238dadb" ma:taxonomyFieldName="BHSDepartment" ma:displayName="BHS Department" ma:indexed="true" ma:readOnly="false" ma:default="" ma:fieldId="{2ca6832b-19c4-4869-945d-d7c1a238dadb}" ma:sspId="b264e528-35aa-421d-ac80-3b6f196642d3" ma:termSetId="27625aa4-3c07-473d-9ec6-734b42e45a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description="" ma:hidden="true" ma:list="{73fbc352-dd89-4a4a-a977-3f222c650f27}" ma:internalName="TaxCatchAll" ma:showField="CatchAllData" ma:web="331eb0e1-fcff-4324-81a2-349a267163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73fbc352-dd89-4a4a-a977-3f222c650f27}" ma:internalName="TaxCatchAllLabel" ma:readOnly="true" ma:showField="CatchAllDataLabel" ma:web="331eb0e1-fcff-4324-81a2-349a267163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5c86abd53184a9ebccd89570c0f168f" ma:index="11" nillable="true" ma:taxonomy="true" ma:internalName="a5c86abd53184a9ebccd89570c0f168f" ma:taxonomyFieldName="BHSDocumentType" ma:displayName="BHS Document Type" ma:indexed="true" ma:readOnly="false" ma:default="" ma:fieldId="{a5c86abd-5318-4a9e-bccd-89570c0f168f}" ma:sspId="b264e528-35aa-421d-ac80-3b6f196642d3" ma:termSetId="2eec0b35-a1b6-4cd0-938b-a8965149371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c2c07e35550042f3ad1486cd380991cf" ma:index="21" nillable="true" ma:taxonomy="true" ma:internalName="c2c07e35550042f3ad1486cd380991cf" ma:taxonomyFieldName="Kit_x0020_Material_x0020_TEST" ma:displayName="BHS Kit Material" ma:default="" ma:fieldId="{c2c07e35-5500-42f3-ad14-86cd380991cf}" ma:taxonomyMulti="true" ma:sspId="b264e528-35aa-421d-ac80-3b6f196642d3" ma:termSetId="19ff2972-c369-4e1b-af49-7fe157180f4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latedDocumentID" ma:index="22" nillable="true" ma:displayName="RelatedDocumentID" ma:hidden="true" ma:internalName="RelatedDocumentID" ma:readOnly="false" ma:percentage="FALSE">
      <xsd:simpleType>
        <xsd:restriction base="dms:Number"/>
      </xsd:simpleType>
    </xsd:element>
    <xsd:element name="m947303be3814e11b5aeb08389b9eb50" ma:index="23" nillable="true" ma:taxonomy="true" ma:internalName="m947303be3814e11b5aeb08389b9eb50" ma:taxonomyFieldName="Category_x0020_TEST" ma:displayName="Topic" ma:default="" ma:fieldId="{6947303b-e381-4e11-b5ae-b08389b9eb50}" ma:taxonomyMulti="true" ma:sspId="b264e528-35aa-421d-ac80-3b6f196642d3" ma:termSetId="f15664ab-492b-4400-bc19-889ec382cd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43579-bb50-4075-b715-bc0337847059" elementFormDefault="qualified">
    <xsd:import namespace="http://schemas.microsoft.com/office/2006/documentManagement/types"/>
    <xsd:import namespace="http://schemas.microsoft.com/office/infopath/2007/PartnerControls"/>
    <xsd:element name="Last_x0020_Reviewed" ma:index="6" nillable="true" ma:displayName="Last Reviewed" ma:format="DateOnly" ma:internalName="Last_x0020_Reviewed">
      <xsd:simpleType>
        <xsd:restriction base="dms:DateTime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ReadonlyLink" ma:index="36" nillable="true" ma:displayName="Read only Link" ma:description="https://businesshealthservices675.sharepoint.com/:v:/g/EVkU0vsJ7ANJslfCsZsIDyIBK_Nb0EWbrYjA4apjK2Edkw?e=b03TPQ" ma:format="Hyperlink" ma:internalName="Readonly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39" nillable="true" ma:displayName="Sign-off status" ma:internalName="Sign_x002d_off_x0020_status">
      <xsd:simpleType>
        <xsd:restriction base="dms:Text"/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b264e528-35aa-421d-ac80-3b6f196642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31A8DF-946A-454D-B924-1FC2302815B0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0DE27415-6C28-4A98-9A21-2F51AF74B6D5}">
  <ds:schemaRefs>
    <ds:schemaRef ds:uri="0b680eea-204c-4f05-867d-1e5d254139ba"/>
    <ds:schemaRef ds:uri="1de43579-bb50-4075-b715-bc0337847059"/>
    <ds:schemaRef ds:uri="331eb0e1-fcff-4324-81a2-349a267163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E11677-70C4-42F9-8DE1-492F9B83AAD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BC9081D-3822-471C-ADDF-6CFF33140AAF}">
  <ds:schemaRefs>
    <ds:schemaRef ds:uri="1de43579-bb50-4075-b715-bc0337847059"/>
    <ds:schemaRef ds:uri="331eb0e1-fcff-4324-81a2-349a267163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234</Words>
  <Application>Microsoft Office PowerPoint</Application>
  <PresentationFormat>Widescreen</PresentationFormat>
  <Paragraphs>124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Georgia</vt:lpstr>
      <vt:lpstr>Ideal Sans Book</vt:lpstr>
      <vt:lpstr>Times New Roman</vt:lpstr>
      <vt:lpstr>Wingdings</vt:lpstr>
      <vt:lpstr>*MAIN</vt:lpstr>
      <vt:lpstr>PowerPoint Presentation</vt:lpstr>
      <vt:lpstr>PowerPoint Presentation</vt:lpstr>
      <vt:lpstr>PowerPoint Presentation</vt:lpstr>
      <vt:lpstr>PowerPoint Presentation</vt:lpstr>
      <vt:lpstr>Common Reasons to Contact the EAP</vt:lpstr>
      <vt:lpstr>PowerPoint Presentation</vt:lpstr>
      <vt:lpstr>Choose How You Connect With Us</vt:lpstr>
      <vt:lpstr>PowerPoint Presentation</vt:lpstr>
      <vt:lpstr>PowerPoint Presentation</vt:lpstr>
      <vt:lpstr>PowerPoint Presentation</vt:lpstr>
      <vt:lpstr>PowerPoint Presentation</vt:lpstr>
      <vt:lpstr>The 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Pipkin</dc:creator>
  <cp:lastModifiedBy>Cheryl-Ann Tubby</cp:lastModifiedBy>
  <cp:revision>4</cp:revision>
  <cp:lastPrinted>2016-05-18T14:40:43Z</cp:lastPrinted>
  <dcterms:created xsi:type="dcterms:W3CDTF">2016-01-29T15:45:31Z</dcterms:created>
  <dcterms:modified xsi:type="dcterms:W3CDTF">2023-03-30T12:46:56Z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HSDocumentType">
    <vt:lpwstr>2;#Customer Training|ec63ed5b-595a-473f-b375-f2bcd53aed32</vt:lpwstr>
  </property>
  <property fmtid="{D5CDD505-2E9C-101B-9397-08002B2CF9AE}" pid="3" name="BHSDepartment">
    <vt:lpwstr>140;#Customer Solutions|c4556ff6-1b0e-4159-be59-4fd9492ab8a1</vt:lpwstr>
  </property>
  <property fmtid="{D5CDD505-2E9C-101B-9397-08002B2CF9AE}" pid="4" name="ContentTypeId">
    <vt:lpwstr>0x0101002D42947EF27F7940B0EDD077C21C8BBB00F1721F3B91871842A496DE8CE5B045E3</vt:lpwstr>
  </property>
  <property fmtid="{D5CDD505-2E9C-101B-9397-08002B2CF9AE}" pid="5" name="SharedWithUsers">
    <vt:lpwstr>11562;#Pete Collier;#7967;#Nick Koscielniak;#98;#Dana Siverd;#59;#Beth Thierer;#2425;#Elaina Quinn</vt:lpwstr>
  </property>
  <property fmtid="{D5CDD505-2E9C-101B-9397-08002B2CF9AE}" pid="6" name="Kit Material TEST">
    <vt:lpwstr>527;#PM: EAP Implementation|8e88c730-c27f-4df6-82c5-6e2e132e7235</vt:lpwstr>
  </property>
  <property fmtid="{D5CDD505-2E9C-101B-9397-08002B2CF9AE}" pid="7" name="Category TEST">
    <vt:lpwstr>65;#Employee Assistance Program (EAP)|e13f480c-44f8-4a2a-8191-a0a62082b482</vt:lpwstr>
  </property>
  <property fmtid="{D5CDD505-2E9C-101B-9397-08002B2CF9AE}" pid="8" name="MediaServiceImageTags">
    <vt:lpwstr/>
  </property>
</Properties>
</file>